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12801600" cy="9601200" type="A3"/>
  <p:notesSz cx="6807200" cy="9939338"/>
  <p:defaultTextStyle>
    <a:defPPr>
      <a:defRPr lang="ja-JP"/>
    </a:defPPr>
    <a:lvl1pPr marL="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F9"/>
    <a:srgbClr val="FF0066"/>
    <a:srgbClr val="FFEBFC"/>
    <a:srgbClr val="FFFF66"/>
    <a:srgbClr val="CC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1F1AB0-0CDD-491C-9556-3EC82DD06AE8}" v="24" dt="2026-03-06T07:39:50.9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16" autoAdjust="0"/>
    <p:restoredTop sz="95141" autoAdjust="0"/>
  </p:normalViewPr>
  <p:slideViewPr>
    <p:cSldViewPr snapToGrid="0">
      <p:cViewPr>
        <p:scale>
          <a:sx n="74" d="100"/>
          <a:sy n="74" d="100"/>
        </p:scale>
        <p:origin x="2076" y="54"/>
      </p:cViewPr>
      <p:guideLst>
        <p:guide orient="horz" pos="3024"/>
        <p:guide pos="4032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7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r">
              <a:defRPr sz="1200"/>
            </a:lvl1pPr>
          </a:lstStyle>
          <a:p>
            <a:fld id="{FAD753EA-31DB-4925-9956-D39EF06166D8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7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r">
              <a:defRPr sz="1200"/>
            </a:lvl1pPr>
          </a:lstStyle>
          <a:p>
            <a:fld id="{4685BCFF-E9A1-43D1-832A-DC30403541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075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7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r">
              <a:defRPr sz="1200"/>
            </a:lvl1pPr>
          </a:lstStyle>
          <a:p>
            <a:fld id="{0C0A1B91-8077-4786-BF7B-D26A91C0EE38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13" tIns="46107" rIns="92213" bIns="4610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8"/>
            <a:ext cx="5445760" cy="3913615"/>
          </a:xfrm>
          <a:prstGeom prst="rect">
            <a:avLst/>
          </a:prstGeom>
        </p:spPr>
        <p:txBody>
          <a:bodyPr vert="horz" lIns="92213" tIns="46107" rIns="92213" bIns="461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7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r">
              <a:defRPr sz="1200"/>
            </a:lvl1pPr>
          </a:lstStyle>
          <a:p>
            <a:fld id="{7EBFDB9D-D991-4693-A415-C3116EC508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7275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83061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53664-40C6-031E-579D-E86D3F01E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FAB3E71-1CD2-CFC5-E685-418C480486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39CE562-5126-E765-9AD3-3E0C02F375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7215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270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6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66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64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97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68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99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191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832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60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08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DB68-4CF3-4EFC-BE39-68897B1D3B23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65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/>
          <p:cNvSpPr txBox="1"/>
          <p:nvPr/>
        </p:nvSpPr>
        <p:spPr>
          <a:xfrm>
            <a:off x="432038" y="1108335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・内　 容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○○水産株式会社は水産物の加工（サバ、ブリ等）の製造・販売、輸出を実施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・課題等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米国向け水産加工品の輸出には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認証の取得が必要となっており、施設の整備が急務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b="0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商品への床面からの汚染物質の混入を防ぐため、水溜りの発生を解消する排水溝の改修が必要</a:t>
            </a:r>
            <a:endParaRPr lang="en-US" altLang="ja-JP" sz="20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商品への金属異物の混入を防止するため、金属片を迅速かつ確実に検出する金属検出器の導入が必要　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32038" y="685978"/>
            <a:ext cx="1723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＜従　前＞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32038" y="5013687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057400" indent="-20574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・衛生体制の強化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057400" indent="-205740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施設の改修及び衛生設備の導入により、衛生管理体制を強化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（対米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認証を令和９年３月取得予定）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・輸出の拡大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水産加工品の輸出が米国に拡大（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令和１３年３月末の輸出額目標は約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万円）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84668" y="250135"/>
            <a:ext cx="12351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○○水産株式会社における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等の取組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○○県○○市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266A758-24A0-463D-B1D4-3B7BC7711D6F}"/>
              </a:ext>
            </a:extLst>
          </p:cNvPr>
          <p:cNvSpPr txBox="1"/>
          <p:nvPr/>
        </p:nvSpPr>
        <p:spPr>
          <a:xfrm>
            <a:off x="3975598" y="6535775"/>
            <a:ext cx="6139981" cy="30777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等対応施設整備（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事業費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金：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千円）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73958" y="4624093"/>
            <a:ext cx="4719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等対応施設の整備後＞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9426889" y="2605158"/>
            <a:ext cx="2151259" cy="189361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（米国）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角丸四角形 56">
            <a:extLst>
              <a:ext uri="{FF2B5EF4-FFF2-40B4-BE49-F238E27FC236}">
                <a16:creationId xmlns:a16="http://schemas.microsoft.com/office/drawing/2014/main" id="{90835A9A-6577-4FD6-A744-43539FD43E6A}"/>
              </a:ext>
            </a:extLst>
          </p:cNvPr>
          <p:cNvSpPr/>
          <p:nvPr/>
        </p:nvSpPr>
        <p:spPr>
          <a:xfrm>
            <a:off x="1653816" y="2605158"/>
            <a:ext cx="2151259" cy="1778586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1933496" y="2663044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○○水産（株）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1793671" y="3130823"/>
            <a:ext cx="1862722" cy="10431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水産加工品の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2D83CE5-C703-429A-BE77-D05076B57646}"/>
              </a:ext>
            </a:extLst>
          </p:cNvPr>
          <p:cNvSpPr txBox="1"/>
          <p:nvPr/>
        </p:nvSpPr>
        <p:spPr>
          <a:xfrm>
            <a:off x="3998530" y="3572051"/>
            <a:ext cx="53235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・現状の輸出額は約１億円。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・現在の加工施設では、衛生環境面等が米国向けの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等規制に適合せず輸出が困難。</a:t>
            </a: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9B56EFB7-8E60-4F0D-9680-82F542F9B9F1}"/>
              </a:ext>
            </a:extLst>
          </p:cNvPr>
          <p:cNvSpPr/>
          <p:nvPr/>
        </p:nvSpPr>
        <p:spPr>
          <a:xfrm>
            <a:off x="3918579" y="2864500"/>
            <a:ext cx="5469547" cy="84055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米国向け輸出</a:t>
            </a:r>
          </a:p>
        </p:txBody>
      </p:sp>
      <p:sp>
        <p:nvSpPr>
          <p:cNvPr id="3" name="乗算記号 2">
            <a:extLst>
              <a:ext uri="{FF2B5EF4-FFF2-40B4-BE49-F238E27FC236}">
                <a16:creationId xmlns:a16="http://schemas.microsoft.com/office/drawing/2014/main" id="{C7872DC5-644A-4EAB-9D6D-F515AAF7A5F3}"/>
              </a:ext>
            </a:extLst>
          </p:cNvPr>
          <p:cNvSpPr/>
          <p:nvPr/>
        </p:nvSpPr>
        <p:spPr>
          <a:xfrm>
            <a:off x="7677862" y="2716848"/>
            <a:ext cx="1273317" cy="1132429"/>
          </a:xfrm>
          <a:prstGeom prst="mathMultiply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角丸四角形 56">
            <a:extLst>
              <a:ext uri="{FF2B5EF4-FFF2-40B4-BE49-F238E27FC236}">
                <a16:creationId xmlns:a16="http://schemas.microsoft.com/office/drawing/2014/main" id="{0DD39870-ACD0-4833-BFE3-357056F5ADDB}"/>
              </a:ext>
            </a:extLst>
          </p:cNvPr>
          <p:cNvSpPr/>
          <p:nvPr/>
        </p:nvSpPr>
        <p:spPr>
          <a:xfrm>
            <a:off x="1653816" y="6644138"/>
            <a:ext cx="2151259" cy="2408141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80C25619-130B-47DC-BEC3-0ABA034642B8}"/>
              </a:ext>
            </a:extLst>
          </p:cNvPr>
          <p:cNvSpPr/>
          <p:nvPr/>
        </p:nvSpPr>
        <p:spPr>
          <a:xfrm>
            <a:off x="1933495" y="6702025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○○水産（株）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B8FFDDC-521F-4996-9B7F-2010AB21DB35}"/>
              </a:ext>
            </a:extLst>
          </p:cNvPr>
          <p:cNvSpPr/>
          <p:nvPr/>
        </p:nvSpPr>
        <p:spPr>
          <a:xfrm>
            <a:off x="1793671" y="7111748"/>
            <a:ext cx="1862722" cy="17428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水産加工品の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米国へ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輸出を拡大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053101" y="7948557"/>
            <a:ext cx="1343242" cy="811411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C2B5085A-E100-4C07-AAD6-9F78DA864BAB}"/>
              </a:ext>
            </a:extLst>
          </p:cNvPr>
          <p:cNvCxnSpPr>
            <a:cxnSpLocks/>
            <a:stCxn id="45" idx="1"/>
            <a:endCxn id="12" idx="3"/>
          </p:cNvCxnSpPr>
          <p:nvPr/>
        </p:nvCxnSpPr>
        <p:spPr>
          <a:xfrm flipH="1">
            <a:off x="3396343" y="6689664"/>
            <a:ext cx="579255" cy="1664599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矢印: 右 54">
            <a:extLst>
              <a:ext uri="{FF2B5EF4-FFF2-40B4-BE49-F238E27FC236}">
                <a16:creationId xmlns:a16="http://schemas.microsoft.com/office/drawing/2014/main" id="{BC4A64C3-79E2-4322-A6DB-C840153D514A}"/>
              </a:ext>
            </a:extLst>
          </p:cNvPr>
          <p:cNvSpPr/>
          <p:nvPr/>
        </p:nvSpPr>
        <p:spPr>
          <a:xfrm>
            <a:off x="3918579" y="8418586"/>
            <a:ext cx="5469547" cy="74292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米国向け輸出の拡大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E94AF95D-39B1-4365-BEB0-5862BB0FA2D6}"/>
              </a:ext>
            </a:extLst>
          </p:cNvPr>
          <p:cNvSpPr/>
          <p:nvPr/>
        </p:nvSpPr>
        <p:spPr>
          <a:xfrm>
            <a:off x="9452404" y="7172874"/>
            <a:ext cx="2125744" cy="1893618"/>
          </a:xfrm>
          <a:prstGeom prst="rect">
            <a:avLst/>
          </a:prstGeom>
          <a:solidFill>
            <a:srgbClr val="FFD9F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（米国、ベトナム）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C25321A-8E5F-4DBA-993A-EB185CAF7E3A}"/>
              </a:ext>
            </a:extLst>
          </p:cNvPr>
          <p:cNvSpPr txBox="1"/>
          <p:nvPr/>
        </p:nvSpPr>
        <p:spPr>
          <a:xfrm>
            <a:off x="2210269" y="9104026"/>
            <a:ext cx="88861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施設改修・設備導入による輸出の増加額：</a:t>
            </a:r>
            <a:r>
              <a:rPr lang="en-US" altLang="ja-JP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D5DDB01-E086-4378-8D6B-93C82C25C2CA}"/>
              </a:ext>
            </a:extLst>
          </p:cNvPr>
          <p:cNvSpPr txBox="1"/>
          <p:nvPr/>
        </p:nvSpPr>
        <p:spPr>
          <a:xfrm>
            <a:off x="7416526" y="8197696"/>
            <a:ext cx="1141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金属探知機</a:t>
            </a:r>
          </a:p>
        </p:txBody>
      </p:sp>
      <p:pic>
        <p:nvPicPr>
          <p:cNvPr id="9" name="図 8" descr="屋内, テーブル, 事務所, 机 が含まれている画像&#10;&#10;自動的に生成された説明">
            <a:extLst>
              <a:ext uri="{FF2B5EF4-FFF2-40B4-BE49-F238E27FC236}">
                <a16:creationId xmlns:a16="http://schemas.microsoft.com/office/drawing/2014/main" id="{B40E87DF-0AA4-4D8B-870A-4CCA1D9ABD0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056"/>
          <a:stretch/>
        </p:blipFill>
        <p:spPr>
          <a:xfrm>
            <a:off x="7256293" y="7001021"/>
            <a:ext cx="1462441" cy="1131263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794210D7-D5B2-40B8-AA35-27653E8CD1A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6536" b="25291"/>
          <a:stretch/>
        </p:blipFill>
        <p:spPr>
          <a:xfrm rot="5400000">
            <a:off x="4404854" y="6846755"/>
            <a:ext cx="925074" cy="1424296"/>
          </a:xfrm>
          <a:prstGeom prst="rect">
            <a:avLst/>
          </a:prstGeom>
          <a:ln>
            <a:noFill/>
          </a:ln>
          <a:effectLst/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8B288B55-5FDB-4AD5-A5CA-3344B6BDFFAF}"/>
              </a:ext>
            </a:extLst>
          </p:cNvPr>
          <p:cNvSpPr txBox="1"/>
          <p:nvPr/>
        </p:nvSpPr>
        <p:spPr>
          <a:xfrm>
            <a:off x="4145118" y="7106554"/>
            <a:ext cx="56415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排水溝</a:t>
            </a:r>
          </a:p>
        </p:txBody>
      </p:sp>
      <p:pic>
        <p:nvPicPr>
          <p:cNvPr id="43" name="図 42" descr="建物, 座る, 駐車場, 金属 が含まれている画像&#10;&#10;自動的に生成された説明">
            <a:extLst>
              <a:ext uri="{FF2B5EF4-FFF2-40B4-BE49-F238E27FC236}">
                <a16:creationId xmlns:a16="http://schemas.microsoft.com/office/drawing/2014/main" id="{DF6CC962-1A38-4C51-8B22-040A4A87A6C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3334" y="7090949"/>
            <a:ext cx="1237571" cy="930491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C4904A47-D7F9-4CA6-B05A-2253DF46DA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9724" y="7300569"/>
            <a:ext cx="564150" cy="518619"/>
          </a:xfrm>
          <a:prstGeom prst="rect">
            <a:avLst/>
          </a:prstGeom>
        </p:spPr>
      </p:pic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609BF48-07BC-4963-A2B7-1F0E18C26186}"/>
              </a:ext>
            </a:extLst>
          </p:cNvPr>
          <p:cNvSpPr/>
          <p:nvPr/>
        </p:nvSpPr>
        <p:spPr>
          <a:xfrm>
            <a:off x="4700828" y="8082814"/>
            <a:ext cx="2005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56610"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施設の衛生管理の強化に向けた</a:t>
            </a:r>
            <a:br>
              <a:rPr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排水溝、床、壁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等の改修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8D76ACC-EE09-DCE1-D442-D4DF7AE66431}"/>
              </a:ext>
            </a:extLst>
          </p:cNvPr>
          <p:cNvSpPr txBox="1"/>
          <p:nvPr/>
        </p:nvSpPr>
        <p:spPr>
          <a:xfrm>
            <a:off x="9743090" y="78830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A5D42D2-4354-341D-C925-CD5D3F1BB25F}"/>
              </a:ext>
            </a:extLst>
          </p:cNvPr>
          <p:cNvSpPr txBox="1"/>
          <p:nvPr/>
        </p:nvSpPr>
        <p:spPr>
          <a:xfrm>
            <a:off x="2007476" y="-3373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556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C9A90-360E-2105-FF0A-66712073C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22EC3F4-6A29-612F-4764-803724DCC015}"/>
              </a:ext>
            </a:extLst>
          </p:cNvPr>
          <p:cNvSpPr txBox="1"/>
          <p:nvPr/>
        </p:nvSpPr>
        <p:spPr>
          <a:xfrm>
            <a:off x="432038" y="1108335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・内　 容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○○製茶株式会社は煎茶の製造・販売、輸出を実施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・課題等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香港、台湾向け煎茶の輸出には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ISO22000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認証の取得が必要となっており、施設の整備が急務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b="0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商品への床面からの汚染物質の混入を防ぐため、水溜りの発生を解消する排水溝の改修が必要</a:t>
            </a:r>
            <a:endParaRPr lang="en-US" altLang="ja-JP" sz="20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商品への金属異物の混入を防止するため、金属片を迅速かつ確実に検出する金属検出器の導入が必要　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985C220C-43A9-2A76-82FB-36578B097CBA}"/>
              </a:ext>
            </a:extLst>
          </p:cNvPr>
          <p:cNvSpPr txBox="1"/>
          <p:nvPr/>
        </p:nvSpPr>
        <p:spPr>
          <a:xfrm>
            <a:off x="432038" y="685978"/>
            <a:ext cx="1723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＜従　前＞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24BB7B7-CBC8-1F73-A5D6-4533625AC4F3}"/>
              </a:ext>
            </a:extLst>
          </p:cNvPr>
          <p:cNvSpPr txBox="1"/>
          <p:nvPr/>
        </p:nvSpPr>
        <p:spPr>
          <a:xfrm>
            <a:off x="432038" y="5013687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057400" indent="-20574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・衛生体制の強化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057400" indent="-205740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施設の改修及び衛生設備の導入により、衛生管理体制を強化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ISO22000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認証を令和９年３月取得予定）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・輸出の拡大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煎茶の輸出が米国に拡大（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令和１３年３月末の輸出額目標は約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万円）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7209E81-6DC2-2CC3-66B1-44AA64F55C50}"/>
              </a:ext>
            </a:extLst>
          </p:cNvPr>
          <p:cNvSpPr txBox="1"/>
          <p:nvPr/>
        </p:nvSpPr>
        <p:spPr>
          <a:xfrm>
            <a:off x="284668" y="250135"/>
            <a:ext cx="12351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○○製茶株式会社における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等の取組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○○県○○市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289BCB5A-CC7F-CE16-3684-2A6C85370B9F}"/>
              </a:ext>
            </a:extLst>
          </p:cNvPr>
          <p:cNvSpPr txBox="1"/>
          <p:nvPr/>
        </p:nvSpPr>
        <p:spPr>
          <a:xfrm>
            <a:off x="3975598" y="6535775"/>
            <a:ext cx="6139981" cy="30777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等対応施設整備（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事業費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金：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千円）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FFD5F7C6-BD88-3D9D-3020-0539463D27CE}"/>
              </a:ext>
            </a:extLst>
          </p:cNvPr>
          <p:cNvSpPr txBox="1"/>
          <p:nvPr/>
        </p:nvSpPr>
        <p:spPr>
          <a:xfrm>
            <a:off x="473958" y="4624093"/>
            <a:ext cx="4719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等対応施設の整備後＞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37CA60-B0AC-8A02-101C-A061A3B32898}"/>
              </a:ext>
            </a:extLst>
          </p:cNvPr>
          <p:cNvSpPr/>
          <p:nvPr/>
        </p:nvSpPr>
        <p:spPr>
          <a:xfrm>
            <a:off x="9426889" y="2605158"/>
            <a:ext cx="2151259" cy="189361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（イタリア、フランス等）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角丸四角形 56">
            <a:extLst>
              <a:ext uri="{FF2B5EF4-FFF2-40B4-BE49-F238E27FC236}">
                <a16:creationId xmlns:a16="http://schemas.microsoft.com/office/drawing/2014/main" id="{8B060A30-F3E2-C2E3-D52E-9C4C95FFA535}"/>
              </a:ext>
            </a:extLst>
          </p:cNvPr>
          <p:cNvSpPr/>
          <p:nvPr/>
        </p:nvSpPr>
        <p:spPr>
          <a:xfrm>
            <a:off x="1653816" y="2605158"/>
            <a:ext cx="2151259" cy="1778586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3F99E5F-4EBB-D7E5-F0B0-41DE25AEA424}"/>
              </a:ext>
            </a:extLst>
          </p:cNvPr>
          <p:cNvSpPr/>
          <p:nvPr/>
        </p:nvSpPr>
        <p:spPr>
          <a:xfrm>
            <a:off x="1933495" y="2663044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○○製茶（株）</a:t>
            </a: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2789DD1C-A14E-C3F9-476C-193871F3599A}"/>
              </a:ext>
            </a:extLst>
          </p:cNvPr>
          <p:cNvSpPr/>
          <p:nvPr/>
        </p:nvSpPr>
        <p:spPr>
          <a:xfrm>
            <a:off x="1793671" y="3130823"/>
            <a:ext cx="1862722" cy="10431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煎茶の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2534312-1FAE-39B4-1B58-79437DF20682}"/>
              </a:ext>
            </a:extLst>
          </p:cNvPr>
          <p:cNvSpPr txBox="1"/>
          <p:nvPr/>
        </p:nvSpPr>
        <p:spPr>
          <a:xfrm>
            <a:off x="3998530" y="3572051"/>
            <a:ext cx="53235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・現状の輸出額は約１億円。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・現在の加工施設では、衛生環境面等が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ISO22000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認証基準に適合せず輸出が困難。</a:t>
            </a: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E27936A0-B922-9811-1310-426F0C2D4BBD}"/>
              </a:ext>
            </a:extLst>
          </p:cNvPr>
          <p:cNvSpPr/>
          <p:nvPr/>
        </p:nvSpPr>
        <p:spPr>
          <a:xfrm>
            <a:off x="3918579" y="2864500"/>
            <a:ext cx="5469547" cy="84055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イタリア、フランス等向け輸出</a:t>
            </a:r>
          </a:p>
        </p:txBody>
      </p:sp>
      <p:sp>
        <p:nvSpPr>
          <p:cNvPr id="3" name="乗算記号 2">
            <a:extLst>
              <a:ext uri="{FF2B5EF4-FFF2-40B4-BE49-F238E27FC236}">
                <a16:creationId xmlns:a16="http://schemas.microsoft.com/office/drawing/2014/main" id="{DB6F2854-A9F9-5B55-8A05-23163DE7D48D}"/>
              </a:ext>
            </a:extLst>
          </p:cNvPr>
          <p:cNvSpPr/>
          <p:nvPr/>
        </p:nvSpPr>
        <p:spPr>
          <a:xfrm>
            <a:off x="7893039" y="2716847"/>
            <a:ext cx="1273317" cy="1132429"/>
          </a:xfrm>
          <a:prstGeom prst="mathMultiply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角丸四角形 56">
            <a:extLst>
              <a:ext uri="{FF2B5EF4-FFF2-40B4-BE49-F238E27FC236}">
                <a16:creationId xmlns:a16="http://schemas.microsoft.com/office/drawing/2014/main" id="{EE95A4D7-96C8-D86F-A698-FFD181549B74}"/>
              </a:ext>
            </a:extLst>
          </p:cNvPr>
          <p:cNvSpPr/>
          <p:nvPr/>
        </p:nvSpPr>
        <p:spPr>
          <a:xfrm>
            <a:off x="1653816" y="6644138"/>
            <a:ext cx="2151259" cy="2408141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406FF4B4-C923-2E46-3ECA-6A74253A6E04}"/>
              </a:ext>
            </a:extLst>
          </p:cNvPr>
          <p:cNvSpPr/>
          <p:nvPr/>
        </p:nvSpPr>
        <p:spPr>
          <a:xfrm>
            <a:off x="1933495" y="6702025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○○水産（株）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1A37542E-67FB-7431-3129-3D1F7F0E1A6F}"/>
              </a:ext>
            </a:extLst>
          </p:cNvPr>
          <p:cNvSpPr/>
          <p:nvPr/>
        </p:nvSpPr>
        <p:spPr>
          <a:xfrm>
            <a:off x="1793671" y="7111748"/>
            <a:ext cx="1862722" cy="17428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煎茶の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香港、台湾へ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輸出を拡大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E420349-8F0C-6988-3C93-C22B6B3FE12B}"/>
              </a:ext>
            </a:extLst>
          </p:cNvPr>
          <p:cNvSpPr/>
          <p:nvPr/>
        </p:nvSpPr>
        <p:spPr>
          <a:xfrm>
            <a:off x="2053101" y="7948557"/>
            <a:ext cx="1343242" cy="811411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DC1BD900-2289-7F80-2A65-D89463451BC5}"/>
              </a:ext>
            </a:extLst>
          </p:cNvPr>
          <p:cNvCxnSpPr>
            <a:cxnSpLocks/>
            <a:stCxn id="45" idx="1"/>
            <a:endCxn id="12" idx="3"/>
          </p:cNvCxnSpPr>
          <p:nvPr/>
        </p:nvCxnSpPr>
        <p:spPr>
          <a:xfrm flipH="1">
            <a:off x="3396343" y="6689664"/>
            <a:ext cx="579255" cy="1664599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矢印: 右 54">
            <a:extLst>
              <a:ext uri="{FF2B5EF4-FFF2-40B4-BE49-F238E27FC236}">
                <a16:creationId xmlns:a16="http://schemas.microsoft.com/office/drawing/2014/main" id="{EDB13DA0-D954-6586-217F-7A9205F9B346}"/>
              </a:ext>
            </a:extLst>
          </p:cNvPr>
          <p:cNvSpPr/>
          <p:nvPr/>
        </p:nvSpPr>
        <p:spPr>
          <a:xfrm>
            <a:off x="3918579" y="8418586"/>
            <a:ext cx="5469547" cy="74292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香港、台湾向け輸出の拡大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48EDE1B8-380E-8FC0-42E9-92C29DB5B72C}"/>
              </a:ext>
            </a:extLst>
          </p:cNvPr>
          <p:cNvSpPr/>
          <p:nvPr/>
        </p:nvSpPr>
        <p:spPr>
          <a:xfrm>
            <a:off x="9452404" y="7172874"/>
            <a:ext cx="2125744" cy="1893618"/>
          </a:xfrm>
          <a:prstGeom prst="rect">
            <a:avLst/>
          </a:prstGeom>
          <a:solidFill>
            <a:srgbClr val="FFD9F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（香港、台湾）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BB2E192-9A16-4A15-2DFD-D9F90FB8A225}"/>
              </a:ext>
            </a:extLst>
          </p:cNvPr>
          <p:cNvSpPr txBox="1"/>
          <p:nvPr/>
        </p:nvSpPr>
        <p:spPr>
          <a:xfrm>
            <a:off x="2210269" y="9104026"/>
            <a:ext cx="88861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施設改修・設備導入による輸出の増加額：</a:t>
            </a:r>
            <a:r>
              <a:rPr lang="en-US" altLang="ja-JP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CC5883B-C9F6-3C76-F5C7-5DA708EE14DF}"/>
              </a:ext>
            </a:extLst>
          </p:cNvPr>
          <p:cNvSpPr txBox="1"/>
          <p:nvPr/>
        </p:nvSpPr>
        <p:spPr>
          <a:xfrm>
            <a:off x="7416526" y="8197696"/>
            <a:ext cx="1141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金属探知機</a:t>
            </a:r>
          </a:p>
        </p:txBody>
      </p:sp>
      <p:pic>
        <p:nvPicPr>
          <p:cNvPr id="9" name="図 8" descr="屋内, テーブル, 事務所, 机 が含まれている画像&#10;&#10;自動的に生成された説明">
            <a:extLst>
              <a:ext uri="{FF2B5EF4-FFF2-40B4-BE49-F238E27FC236}">
                <a16:creationId xmlns:a16="http://schemas.microsoft.com/office/drawing/2014/main" id="{65D5432E-1949-52FE-01CA-54193F32530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056"/>
          <a:stretch/>
        </p:blipFill>
        <p:spPr>
          <a:xfrm>
            <a:off x="7256293" y="7001021"/>
            <a:ext cx="1462441" cy="1131263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BA40B01-9CAD-E7C7-B72F-97219C1EB0A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6536" b="25291"/>
          <a:stretch/>
        </p:blipFill>
        <p:spPr>
          <a:xfrm rot="5400000">
            <a:off x="4404854" y="6846755"/>
            <a:ext cx="925074" cy="1424296"/>
          </a:xfrm>
          <a:prstGeom prst="rect">
            <a:avLst/>
          </a:prstGeom>
          <a:ln>
            <a:noFill/>
          </a:ln>
          <a:effectLst/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858F6D2-5BE8-96BF-3298-05468C90C90B}"/>
              </a:ext>
            </a:extLst>
          </p:cNvPr>
          <p:cNvSpPr txBox="1"/>
          <p:nvPr/>
        </p:nvSpPr>
        <p:spPr>
          <a:xfrm>
            <a:off x="4145118" y="7106554"/>
            <a:ext cx="56415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排水溝</a:t>
            </a:r>
          </a:p>
        </p:txBody>
      </p:sp>
      <p:pic>
        <p:nvPicPr>
          <p:cNvPr id="43" name="図 42" descr="建物, 座る, 駐車場, 金属 が含まれている画像&#10;&#10;自動的に生成された説明">
            <a:extLst>
              <a:ext uri="{FF2B5EF4-FFF2-40B4-BE49-F238E27FC236}">
                <a16:creationId xmlns:a16="http://schemas.microsoft.com/office/drawing/2014/main" id="{443F857D-0F33-C142-ADE7-B573790CD57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3334" y="7090949"/>
            <a:ext cx="1237571" cy="930491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18B17A38-F47D-59D6-2DF5-63CA47B96A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9724" y="7300569"/>
            <a:ext cx="564150" cy="518619"/>
          </a:xfrm>
          <a:prstGeom prst="rect">
            <a:avLst/>
          </a:prstGeom>
        </p:spPr>
      </p:pic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CA9060D9-38B2-1900-C7E0-33E6038D36A4}"/>
              </a:ext>
            </a:extLst>
          </p:cNvPr>
          <p:cNvSpPr/>
          <p:nvPr/>
        </p:nvSpPr>
        <p:spPr>
          <a:xfrm>
            <a:off x="4700828" y="8082814"/>
            <a:ext cx="2005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56610"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施設の衛生管理の強化に向けた</a:t>
            </a:r>
            <a:br>
              <a:rPr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排水溝、床、壁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等の改修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52EDE24-A88D-28B2-8711-1C08124FC2A2}"/>
              </a:ext>
            </a:extLst>
          </p:cNvPr>
          <p:cNvSpPr txBox="1"/>
          <p:nvPr/>
        </p:nvSpPr>
        <p:spPr>
          <a:xfrm>
            <a:off x="9743090" y="78830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E1B415F-69ED-B14D-8753-E7C83A1594BA}"/>
              </a:ext>
            </a:extLst>
          </p:cNvPr>
          <p:cNvSpPr txBox="1"/>
          <p:nvPr/>
        </p:nvSpPr>
        <p:spPr>
          <a:xfrm>
            <a:off x="2007476" y="-3373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7038E03D-92B2-2D7C-E528-17CA536CDAAB}"/>
              </a:ext>
            </a:extLst>
          </p:cNvPr>
          <p:cNvCxnSpPr>
            <a:cxnSpLocks/>
            <a:stCxn id="24" idx="3"/>
          </p:cNvCxnSpPr>
          <p:nvPr/>
        </p:nvCxnSpPr>
        <p:spPr>
          <a:xfrm>
            <a:off x="-1365159" y="782541"/>
            <a:ext cx="2897745" cy="81845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E05D819-F48D-5FEF-A938-663F3ED27819}"/>
              </a:ext>
            </a:extLst>
          </p:cNvPr>
          <p:cNvSpPr txBox="1"/>
          <p:nvPr/>
        </p:nvSpPr>
        <p:spPr>
          <a:xfrm>
            <a:off x="-3812145" y="410580"/>
            <a:ext cx="2446986" cy="743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輸出増加額が多い国上位</a:t>
            </a:r>
            <a:r>
              <a:rPr kumimoji="1" lang="en-US" altLang="ja-JP" dirty="0"/>
              <a:t>2</a:t>
            </a:r>
            <a:r>
              <a:rPr kumimoji="1" lang="ja-JP" altLang="en-US" dirty="0"/>
              <a:t>つを記載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F8C7393-4A1A-40AF-E887-262651D2E38F}"/>
              </a:ext>
            </a:extLst>
          </p:cNvPr>
          <p:cNvSpPr txBox="1"/>
          <p:nvPr/>
        </p:nvSpPr>
        <p:spPr>
          <a:xfrm>
            <a:off x="12941581" y="66287"/>
            <a:ext cx="5088841" cy="10697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輸出増加額に係らず、</a:t>
            </a:r>
            <a:r>
              <a:rPr lang="ja-JP" altLang="en-US" dirty="0"/>
              <a:t>事業の実施により新規に輸出できるようになる国がある場合</a:t>
            </a:r>
            <a:r>
              <a:rPr kumimoji="1" lang="ja-JP" altLang="en-US" dirty="0"/>
              <a:t>優先的に記載</a:t>
            </a: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98FD7D1B-B842-3CE5-5776-FAC4DF80CB7A}"/>
              </a:ext>
            </a:extLst>
          </p:cNvPr>
          <p:cNvCxnSpPr>
            <a:cxnSpLocks/>
            <a:stCxn id="28" idx="2"/>
          </p:cNvCxnSpPr>
          <p:nvPr/>
        </p:nvCxnSpPr>
        <p:spPr>
          <a:xfrm flipH="1">
            <a:off x="11041024" y="1136003"/>
            <a:ext cx="4444978" cy="239254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ACD13B7A-BE5A-6BDE-F1CA-0FDBDE495712}"/>
              </a:ext>
            </a:extLst>
          </p:cNvPr>
          <p:cNvCxnSpPr>
            <a:cxnSpLocks/>
            <a:stCxn id="28" idx="2"/>
          </p:cNvCxnSpPr>
          <p:nvPr/>
        </p:nvCxnSpPr>
        <p:spPr>
          <a:xfrm flipH="1">
            <a:off x="5955019" y="1136003"/>
            <a:ext cx="9530983" cy="199482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960E7136-9FDB-AF1F-C64A-DD92865E5CCC}"/>
              </a:ext>
            </a:extLst>
          </p:cNvPr>
          <p:cNvGrpSpPr/>
          <p:nvPr/>
        </p:nvGrpSpPr>
        <p:grpSpPr>
          <a:xfrm>
            <a:off x="13037448" y="2978243"/>
            <a:ext cx="5199036" cy="2190700"/>
            <a:chOff x="12941581" y="4453438"/>
            <a:chExt cx="5199036" cy="2190700"/>
          </a:xfrm>
        </p:grpSpPr>
        <p:sp>
          <p:nvSpPr>
            <p:cNvPr id="7" name="矢印: 右 6">
              <a:extLst>
                <a:ext uri="{FF2B5EF4-FFF2-40B4-BE49-F238E27FC236}">
                  <a16:creationId xmlns:a16="http://schemas.microsoft.com/office/drawing/2014/main" id="{3AC9F3CF-EB4C-3900-87F8-C01EE3F386A4}"/>
                </a:ext>
              </a:extLst>
            </p:cNvPr>
            <p:cNvSpPr/>
            <p:nvPr/>
          </p:nvSpPr>
          <p:spPr>
            <a:xfrm>
              <a:off x="13056703" y="4672091"/>
              <a:ext cx="1930084" cy="840551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乗算記号 5">
              <a:extLst>
                <a:ext uri="{FF2B5EF4-FFF2-40B4-BE49-F238E27FC236}">
                  <a16:creationId xmlns:a16="http://schemas.microsoft.com/office/drawing/2014/main" id="{8321C911-E32F-0DDE-0F21-7512CDFEE866}"/>
                </a:ext>
              </a:extLst>
            </p:cNvPr>
            <p:cNvSpPr/>
            <p:nvPr/>
          </p:nvSpPr>
          <p:spPr>
            <a:xfrm>
              <a:off x="13236915" y="4526153"/>
              <a:ext cx="1273317" cy="1132429"/>
            </a:xfrm>
            <a:prstGeom prst="mathMultiply">
              <a:avLst/>
            </a:prstGeom>
            <a:solidFill>
              <a:srgbClr val="FF00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矢印: 右 9">
              <a:extLst>
                <a:ext uri="{FF2B5EF4-FFF2-40B4-BE49-F238E27FC236}">
                  <a16:creationId xmlns:a16="http://schemas.microsoft.com/office/drawing/2014/main" id="{478FCA15-4021-1730-F790-0A8F39623A16}"/>
                </a:ext>
              </a:extLst>
            </p:cNvPr>
            <p:cNvSpPr/>
            <p:nvPr/>
          </p:nvSpPr>
          <p:spPr>
            <a:xfrm>
              <a:off x="13049404" y="5732480"/>
              <a:ext cx="1930084" cy="840551"/>
            </a:xfrm>
            <a:prstGeom prst="rightArrow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C21A8714-BB65-CDE7-D64B-EB4A2843A1CC}"/>
                </a:ext>
              </a:extLst>
            </p:cNvPr>
            <p:cNvGrpSpPr/>
            <p:nvPr/>
          </p:nvGrpSpPr>
          <p:grpSpPr>
            <a:xfrm>
              <a:off x="13331041" y="5878420"/>
              <a:ext cx="1070464" cy="638852"/>
              <a:chOff x="7724059" y="2956443"/>
              <a:chExt cx="1070464" cy="638852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EE7E2769-66AD-A988-EB9B-5EF7DFB09642}"/>
                  </a:ext>
                </a:extLst>
              </p:cNvPr>
              <p:cNvSpPr/>
              <p:nvPr/>
            </p:nvSpPr>
            <p:spPr>
              <a:xfrm>
                <a:off x="7749494" y="2956443"/>
                <a:ext cx="1045029" cy="63885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9DC3E6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06205F2F-C838-38C8-D368-66014E16E058}"/>
                  </a:ext>
                </a:extLst>
              </p:cNvPr>
              <p:cNvSpPr txBox="1"/>
              <p:nvPr/>
            </p:nvSpPr>
            <p:spPr>
              <a:xfrm>
                <a:off x="7724059" y="3024386"/>
                <a:ext cx="104502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2800"/>
                  <a:t>拡充</a:t>
                </a:r>
              </a:p>
            </p:txBody>
          </p:sp>
        </p:grp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0C7F5792-96B2-E459-2F76-AFD165BC7B26}"/>
                </a:ext>
              </a:extLst>
            </p:cNvPr>
            <p:cNvSpPr txBox="1"/>
            <p:nvPr/>
          </p:nvSpPr>
          <p:spPr>
            <a:xfrm>
              <a:off x="15109046" y="4624767"/>
              <a:ext cx="3031571" cy="10697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/>
                <a:t>事業の実施により新規に輸出できるようになる国がある場合</a:t>
              </a:r>
              <a:endParaRPr kumimoji="1" lang="ja-JP" altLang="en-US" dirty="0"/>
            </a:p>
          </p:txBody>
        </p: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38B236AA-3C13-D38A-B474-FDFBDC0AC54C}"/>
                </a:ext>
              </a:extLst>
            </p:cNvPr>
            <p:cNvSpPr txBox="1"/>
            <p:nvPr/>
          </p:nvSpPr>
          <p:spPr>
            <a:xfrm>
              <a:off x="15109046" y="5797930"/>
              <a:ext cx="2982403" cy="7439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新規輸出国が無く、既に実績がある国のみ場合</a:t>
              </a: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1587F2EA-0865-7675-6877-12AD67BF1AEA}"/>
                </a:ext>
              </a:extLst>
            </p:cNvPr>
            <p:cNvSpPr/>
            <p:nvPr/>
          </p:nvSpPr>
          <p:spPr>
            <a:xfrm>
              <a:off x="12941581" y="4453438"/>
              <a:ext cx="5199035" cy="124104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055E1798-690F-153C-99A8-7115D3853042}"/>
                </a:ext>
              </a:extLst>
            </p:cNvPr>
            <p:cNvSpPr/>
            <p:nvPr/>
          </p:nvSpPr>
          <p:spPr>
            <a:xfrm>
              <a:off x="12941582" y="5695644"/>
              <a:ext cx="5199034" cy="94849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60" name="直線矢印コネクタ 59">
            <a:extLst>
              <a:ext uri="{FF2B5EF4-FFF2-40B4-BE49-F238E27FC236}">
                <a16:creationId xmlns:a16="http://schemas.microsoft.com/office/drawing/2014/main" id="{40C2EC17-ABFC-EA59-BFC2-05A0A9B81244}"/>
              </a:ext>
            </a:extLst>
          </p:cNvPr>
          <p:cNvCxnSpPr>
            <a:cxnSpLocks/>
          </p:cNvCxnSpPr>
          <p:nvPr/>
        </p:nvCxnSpPr>
        <p:spPr>
          <a:xfrm flipH="1" flipV="1">
            <a:off x="8855929" y="3695114"/>
            <a:ext cx="4174382" cy="52417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E2F57CD6-130C-EE40-3F0C-1C198DA1423A}"/>
              </a:ext>
            </a:extLst>
          </p:cNvPr>
          <p:cNvCxnSpPr>
            <a:cxnSpLocks/>
            <a:stCxn id="64" idx="3"/>
          </p:cNvCxnSpPr>
          <p:nvPr/>
        </p:nvCxnSpPr>
        <p:spPr>
          <a:xfrm>
            <a:off x="-624683" y="7447960"/>
            <a:ext cx="2628906" cy="83957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C26D3A76-7985-E9E9-B805-AED3C9ECE4ED}"/>
              </a:ext>
            </a:extLst>
          </p:cNvPr>
          <p:cNvSpPr txBox="1"/>
          <p:nvPr/>
        </p:nvSpPr>
        <p:spPr>
          <a:xfrm>
            <a:off x="-3071669" y="7075999"/>
            <a:ext cx="2446986" cy="743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輸出増加額が多い国上位</a:t>
            </a:r>
            <a:r>
              <a:rPr kumimoji="1" lang="en-US" altLang="ja-JP" dirty="0"/>
              <a:t>2</a:t>
            </a:r>
            <a:r>
              <a:rPr kumimoji="1" lang="ja-JP" altLang="en-US" dirty="0"/>
              <a:t>つを記載</a:t>
            </a:r>
          </a:p>
        </p:txBody>
      </p:sp>
      <p:cxnSp>
        <p:nvCxnSpPr>
          <p:cNvPr id="66" name="直線矢印コネクタ 65">
            <a:extLst>
              <a:ext uri="{FF2B5EF4-FFF2-40B4-BE49-F238E27FC236}">
                <a16:creationId xmlns:a16="http://schemas.microsoft.com/office/drawing/2014/main" id="{53F89A69-53E4-6D1A-376B-31F35190AA3E}"/>
              </a:ext>
            </a:extLst>
          </p:cNvPr>
          <p:cNvCxnSpPr>
            <a:cxnSpLocks/>
            <a:stCxn id="67" idx="1"/>
          </p:cNvCxnSpPr>
          <p:nvPr/>
        </p:nvCxnSpPr>
        <p:spPr>
          <a:xfrm flipH="1">
            <a:off x="11147784" y="7753242"/>
            <a:ext cx="2030228" cy="44445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4B875804-9A32-6B53-0EC0-3A9BD2AE5E6C}"/>
              </a:ext>
            </a:extLst>
          </p:cNvPr>
          <p:cNvSpPr txBox="1"/>
          <p:nvPr/>
        </p:nvSpPr>
        <p:spPr>
          <a:xfrm>
            <a:off x="13178012" y="7381281"/>
            <a:ext cx="2446986" cy="7439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輸出増加額が多い国上位</a:t>
            </a:r>
            <a:r>
              <a:rPr kumimoji="1" lang="en-US" altLang="ja-JP" dirty="0"/>
              <a:t>2</a:t>
            </a:r>
            <a:r>
              <a:rPr kumimoji="1" lang="ja-JP" altLang="en-US" dirty="0"/>
              <a:t>つを記載</a:t>
            </a:r>
          </a:p>
        </p:txBody>
      </p:sp>
    </p:spTree>
    <p:extLst>
      <p:ext uri="{BB962C8B-B14F-4D97-AF65-F5344CB8AC3E}">
        <p14:creationId xmlns:p14="http://schemas.microsoft.com/office/powerpoint/2010/main" val="429126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B4CC9FC6-ADA1-4DF5-8D46-A7933BBA8BB9}" vid="{F0B1E447-E586-460F-BED1-AB25B9200A9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E7C2E8ED31ADA4F985C107BDB9C209E" ma:contentTypeVersion="14" ma:contentTypeDescription="新しいドキュメントを作成します。" ma:contentTypeScope="" ma:versionID="909b875bde15145598d857216a99aad2">
  <xsd:schema xmlns:xsd="http://www.w3.org/2001/XMLSchema" xmlns:xs="http://www.w3.org/2001/XMLSchema" xmlns:p="http://schemas.microsoft.com/office/2006/metadata/properties" xmlns:ns2="28f7c9da-7533-4d14-bf4a-02f96182bd51" xmlns:ns3="85ec59af-1a16-40a0-b163-384e34c79a5c" targetNamespace="http://schemas.microsoft.com/office/2006/metadata/properties" ma:root="true" ma:fieldsID="dde1d761e9537a12b81f03303b43a413" ns2:_="" ns3:_="">
    <xsd:import namespace="28f7c9da-7533-4d14-bf4a-02f96182bd51"/>
    <xsd:import namespace="85ec59af-1a16-40a0-b163-384e34c79a5c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7c9da-7533-4d14-bf4a-02f96182bd51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c59af-1a16-40a0-b163-384e34c79a5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6d99eb3-a2cf-446b-a482-5e71735c5394}" ma:internalName="TaxCatchAll" ma:showField="CatchAllData" ma:web="85ec59af-1a16-40a0-b163-384e34c79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4f5c__x6210__x65e5__x6642_ xmlns="28f7c9da-7533-4d14-bf4a-02f96182bd51" xsi:nil="true"/>
    <lcf76f155ced4ddcb4097134ff3c332f xmlns="28f7c9da-7533-4d14-bf4a-02f96182bd51">
      <Terms xmlns="http://schemas.microsoft.com/office/infopath/2007/PartnerControls"/>
    </lcf76f155ced4ddcb4097134ff3c332f>
    <TaxCatchAll xmlns="85ec59af-1a16-40a0-b163-384e34c79a5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47CA9D-890F-4AA8-9502-067B4F5B6D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f7c9da-7533-4d14-bf4a-02f96182bd51"/>
    <ds:schemaRef ds:uri="85ec59af-1a16-40a0-b163-384e34c79a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BF4777-7033-4762-B4CB-4C29EC9C1C9A}">
  <ds:schemaRefs>
    <ds:schemaRef ds:uri="http://schemas.microsoft.com/office/2006/metadata/properties"/>
    <ds:schemaRef ds:uri="http://schemas.microsoft.com/office/infopath/2007/PartnerControls"/>
    <ds:schemaRef ds:uri="28f7c9da-7533-4d14-bf4a-02f96182bd51"/>
    <ds:schemaRef ds:uri="85ec59af-1a16-40a0-b163-384e34c79a5c"/>
  </ds:schemaRefs>
</ds:datastoreItem>
</file>

<file path=customXml/itemProps3.xml><?xml version="1.0" encoding="utf-8"?>
<ds:datastoreItem xmlns:ds="http://schemas.openxmlformats.org/officeDocument/2006/customXml" ds:itemID="{19205082-B663-4A4E-88C5-EE9AD6FC7E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751</Words>
  <Application>Microsoft Office PowerPoint</Application>
  <PresentationFormat>A3 297x420 mm</PresentationFormat>
  <Paragraphs>77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2026-03-06T07:41:28Z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0x0101008E7C2E8ED31ADA4F985C107BDB9C209E</vt:lpwstr>
  </property>
  <property fmtid="{D5CDD505-2E9C-101B-9397-08002B2CF9AE}" pid="3" name="MediaServiceImageTags">
    <vt:lpwstr/>
  </property>
</Properties>
</file>