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comments/modernComment_105_4FC111B7.xml" ContentType="application/vnd.ms-powerpoint.comments+xml"/>
  <Override PartName="/ppt/comments/modernComment_108_E85D828A.xml" ContentType="application/vnd.ms-powerpoint.comments+xml"/>
  <Override PartName="/ppt/comments/modernComment_10A_AEF9D660.xml" ContentType="application/vnd.ms-powerpoint.comments+xml"/>
  <Override PartName="/ppt/comments/modernComment_109_2EBFFFAF.xml" ContentType="application/vnd.ms-powerpoint.comments+xml"/>
  <Override PartName="/ppt/comments/modernComment_10E_3AFB44C7.xml" ContentType="application/vnd.ms-powerpoint.comments+xml"/>
  <Override PartName="/ppt/comments/modernComment_10C_4C41371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1" r:id="rId3"/>
    <p:sldId id="264" r:id="rId4"/>
    <p:sldId id="266" r:id="rId5"/>
    <p:sldId id="265" r:id="rId6"/>
    <p:sldId id="270" r:id="rId7"/>
    <p:sldId id="268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2742FC5-95C3-4AE8-9561-13C6B2235046}">
          <p14:sldIdLst>
            <p14:sldId id="262"/>
            <p14:sldId id="261"/>
            <p14:sldId id="264"/>
            <p14:sldId id="266"/>
            <p14:sldId id="265"/>
            <p14:sldId id="270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96C91E-3893-41F5-CCBB-F50BE4F627F9}" name="岡原 恵美" initials="岡原" userId="S-1-5-21-1313634029-150385940-361892042-1197" providerId="AD"/>
  <p188:author id="{6E06162D-1195-CDDC-CBF1-A6EA1402FDC2}" name="矢野 達也" initials="達矢" userId="S::yano-tatsuya@pref.miyazaki.lg.jp::c615f1e7-a93c-4d77-9c3c-651b27b7f210" providerId="AD"/>
  <p188:author id="{D4276658-07B6-DF75-7ECC-D372BDD6796A}" name="泰田 優花" initials="優泰" userId="S::taida-yuka@pref.miyazaki.lg.jp::28025c7b-7cea-48c0-8264-e4a7378fea45" providerId="AD"/>
  <p188:author id="{400CE885-5929-EE4A-DDCB-1351946F8605}" name="佐藤 郁眞" initials="郁佐" userId="S::sato-ikumi@pref.miyazaki.lg.jp::5ec67d10-3939-4a8e-abef-8225fe241860" providerId="AD"/>
  <p188:author id="{CDC5FCC6-9DA8-3228-2B78-BE9C0DFDC299}" name="Miyake, Shunsuke" initials="俊三" userId="S::miyakes@fortience.com::dd2f03c6-16b3-4fd4-8bed-24507f89bd03" providerId="AD"/>
  <p188:author id="{6B2456D2-5E16-FC80-B425-EC45C83369DD}" name="黒田 大輔" initials="黒大" userId="S::kuroda-daisuke@pref.miyazaki.lg.jp::2c9f10c3-a06a-4d8f-9133-413363dc65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6FB"/>
    <a:srgbClr val="CFE1FE"/>
    <a:srgbClr val="045890"/>
    <a:srgbClr val="FFFFFF"/>
    <a:srgbClr val="001443"/>
    <a:srgbClr val="FFCCFF"/>
    <a:srgbClr val="FFCCCC"/>
    <a:srgbClr val="A0C3FC"/>
    <a:srgbClr val="C6F3FE"/>
    <a:srgbClr val="BA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1" autoAdjust="0"/>
    <p:restoredTop sz="94920" autoAdjust="0"/>
  </p:normalViewPr>
  <p:slideViewPr>
    <p:cSldViewPr>
      <p:cViewPr varScale="1">
        <p:scale>
          <a:sx n="96" d="100"/>
          <a:sy n="96" d="100"/>
        </p:scale>
        <p:origin x="389" y="29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comments/modernComment_105_4FC111B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F260AFD-6E8A-4562-B19F-FAB768D3C4E9}" authorId="{CDC5FCC6-9DA8-3228-2B78-BE9C0DFDC299}" created="2026-04-09T03:15:46.3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38053047" sldId="261"/>
      <ac:spMk id="19" creationId="{0701F2BE-2AE3-5271-EC8E-FAEE429FC21A}"/>
      <ac:txMk cp="0">
        <ac:context len="1" hash="13"/>
      </ac:txMk>
    </ac:txMkLst>
    <p188:pos x="8583481" y="242168"/>
    <p188:txBody>
      <a:bodyPr/>
      <a:lstStyle/>
      <a:p>
        <a:r>
          <a:rPr lang="ja-JP" altLang="en-US"/>
          <a:t>実証予定業務のうち、RFIを提出いただく実証事業名（実証事業の概要に記載の「令和8年度実証業務」を参照 ）を記入ください。
※複数の実証業務に提出いただく場合は、提出いただく実証事業名をすべて記載してください。</a:t>
        </a:r>
      </a:p>
    </p188:txBody>
  </p188:cm>
  <p188:cm id="{1CE996A9-90FB-4088-BF42-AA7F69141F46}" authorId="{CDC5FCC6-9DA8-3228-2B78-BE9C0DFDC299}" created="2026-04-09T03:16:34.86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38053047" sldId="261"/>
      <ac:spMk id="18" creationId="{148A7942-CBFB-231A-A8E6-B198A04A7450}"/>
      <ac:txMk cp="0">
        <ac:context len="1" hash="13"/>
      </ac:txMk>
    </ac:txMkLst>
    <p188:pos x="6234563" y="241251"/>
    <p188:txBody>
      <a:bodyPr/>
      <a:lstStyle/>
      <a:p>
        <a:r>
          <a:rPr lang="ja-JP" altLang="en-US"/>
          <a:t>貴社の主な事業内容（特に、IT、DX等に関連する事業内容）をご記入ください。
（事業内容について、画像、図等の添付や別紙をご用意いただいても差し支えございません）</a:t>
        </a:r>
      </a:p>
    </p188:txBody>
  </p188:cm>
  <p188:cm id="{8BFA6CFF-A85A-4513-882D-A265A518F880}" authorId="{CDC5FCC6-9DA8-3228-2B78-BE9C0DFDC299}" created="2026-04-09T03:17:47.76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38053047" sldId="261"/>
      <ac:spMk id="12" creationId="{287433DC-0518-5E81-B584-DA1E90232CBA}"/>
    </ac:deMkLst>
    <p188:txBody>
      <a:bodyPr/>
      <a:lstStyle/>
      <a:p>
        <a:r>
          <a:rPr lang="ja-JP" altLang="en-US"/>
          <a:t>下記リスト（IT、ICTの推進に関するサービスをカテゴライズしたもの）のうち、他自治体での導入・構築支援等の実績があれば、リスト項目「自治体への実績　概要」に概要を記入ください（記入粒度は、例示内容をご参照ください）</a:t>
        </a:r>
      </a:p>
    </p188:txBody>
  </p188:cm>
</p188:cmLst>
</file>

<file path=ppt/comments/modernComment_108_E85D828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4A464CB-9912-4F39-86FA-A983489B681E}" authorId="{CDC5FCC6-9DA8-3228-2B78-BE9C0DFDC299}" created="2026-04-09T03:18:34.5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98442378" sldId="264"/>
      <ac:spMk id="19" creationId="{5DF9DB5D-37E4-8465-5DFB-1D2E390E71E2}"/>
      <ac:txMk cp="0">
        <ac:context len="1" hash="13"/>
      </ac:txMk>
    </ac:txMkLst>
    <p188:pos x="8910651" y="242168"/>
    <p188:txBody>
      <a:bodyPr/>
      <a:lstStyle/>
      <a:p>
        <a:r>
          <a:rPr lang="ja-JP" altLang="en-US"/>
          <a:t>実証予定業務のうち、以下ツールを導入予定の実証事業名（実証事業の概要に記載の「令和8年度実証業務」を参照 ）を記入ください
複数の実証業務に提出いただく場合は、対象の実証事業毎に分けてください</a:t>
        </a:r>
      </a:p>
    </p188:txBody>
  </p188:cm>
  <p188:cm id="{A1808EC4-2B13-404B-B03E-85E6CCD90455}" authorId="{CDC5FCC6-9DA8-3228-2B78-BE9C0DFDC299}" created="2026-04-09T03:18:54.52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98442378" sldId="264"/>
      <ac:spMk id="18" creationId="{45108625-331B-759D-3DAB-08E17BEBF00B}"/>
    </ac:deMkLst>
    <p188:txBody>
      <a:bodyPr/>
      <a:lstStyle/>
      <a:p>
        <a:r>
          <a:rPr lang="ja-JP" altLang="en-US"/>
          <a:t>上記の実証事業において、導入する想定のICTツール名を記入ください
（ツールを紹介しているHP等あれば、そのURLもを貼付してください）</a:t>
        </a:r>
      </a:p>
    </p188:txBody>
  </p188:cm>
  <p188:cm id="{0AC36426-0BF0-418D-9457-70A0E93F1E8E}" authorId="{CDC5FCC6-9DA8-3228-2B78-BE9C0DFDC299}" created="2026-04-09T03:19:11.83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98442378" sldId="264"/>
      <ac:spMk id="12" creationId="{0CBFCD3A-C99C-54E6-D9BC-5759B95D2EC2}"/>
      <ac:txMk cp="0">
        <ac:context len="1" hash="13"/>
      </ac:txMk>
    </ac:txMkLst>
    <p188:pos x="6083563" y="243117"/>
    <p188:txBody>
      <a:bodyPr/>
      <a:lstStyle/>
      <a:p>
        <a:r>
          <a:rPr lang="ja-JP" altLang="en-US"/>
          <a:t>上記、「導入するICTツール」について、サービス概要やサービス構成図等を記入ください
（概要のご説明は、画像、図等の添付や別紙をご用意いただいても差し支えございません）</a:t>
        </a:r>
      </a:p>
    </p188:txBody>
  </p188:cm>
</p188:cmLst>
</file>

<file path=ppt/comments/modernComment_109_2EBFFF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4E05B7-1DA2-478C-A210-9BE071FFBFE0}" authorId="{CDC5FCC6-9DA8-3228-2B78-BE9C0DFDC299}" created="2026-04-09T03:22:53.94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84334767" sldId="265"/>
      <ac:spMk id="19" creationId="{74E82FF6-4E5B-F08E-6E38-B717089C777E}"/>
    </ac:deMkLst>
    <p188:txBody>
      <a:bodyPr/>
      <a:lstStyle/>
      <a:p>
        <a:r>
          <a:rPr lang="ja-JP" altLang="en-US"/>
          <a:t>実証予定業務のうち、以下ツールを導入予定の実証事業名（実証事業の概要に記載の「令和8年度実証業務」を参照 ）を記入ください
複数の実証業務に提出いただく場合は、対象の実証事業毎に分けてください</a:t>
        </a:r>
      </a:p>
    </p188:txBody>
  </p188:cm>
  <p188:cm id="{CB87D35E-F86D-4ACF-A9B8-D3E4FF61D26A}" authorId="{CDC5FCC6-9DA8-3228-2B78-BE9C0DFDC299}" created="2026-04-09T03:31:49.95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84334767" sldId="265"/>
      <ac:spMk id="18" creationId="{FD7E72FA-FF72-3087-09BA-BB48EF4E73BD}"/>
    </ac:deMkLst>
    <p188:txBody>
      <a:bodyPr/>
      <a:lstStyle/>
      <a:p>
        <a:r>
          <a:rPr lang="ja-JP" altLang="en-US"/>
          <a:t>実証後に見据える本番導入（類似業務へも含む想定）に向け、どのようなサービス構成、データ管理のあり方が良いか、貴社としての提案があれば、ポンチ絵レベルで記載ください。
なお、本様式（3‐2）は提出必須ではないのですが、ご提出いただいた場合は、マッチング会の結果に加点要素として判断させていただきます。</a:t>
        </a:r>
      </a:p>
    </p188:txBody>
  </p188:cm>
</p188:cmLst>
</file>

<file path=ppt/comments/modernComment_10A_AEF9D66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081989-7805-4309-88A5-B513640F58B1}" authorId="{CDC5FCC6-9DA8-3228-2B78-BE9C0DFDC299}" created="2026-04-09T03:20:17.27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35608928" sldId="266"/>
      <ac:spMk id="19" creationId="{692D9FF3-17DF-D83D-C694-1493CF1E7FCD}"/>
    </ac:deMkLst>
    <p188:txBody>
      <a:bodyPr/>
      <a:lstStyle/>
      <a:p>
        <a:r>
          <a:rPr lang="ja-JP" altLang="en-US"/>
          <a:t>実証予定業務のうち、RFIを提出いただく実証事業名（実証事業の概要に記載の「令和8年度実証業務」を参照 ）を記入ください。
複数の実証業務に提出いただく場合は、提出いただく実証事業名をすべて記載してください。</a:t>
        </a:r>
      </a:p>
    </p188:txBody>
  </p188:cm>
  <p188:cm id="{B68632D6-996F-4FB9-ADF9-D36BA33B8260}" authorId="{CDC5FCC6-9DA8-3228-2B78-BE9C0DFDC299}" created="2026-04-09T03:20:31.72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35608928" sldId="266"/>
      <ac:spMk id="12" creationId="{3CCB6C7D-BE18-1FA7-6CE7-90304462B9DE}"/>
    </ac:deMkLst>
    <p188:txBody>
      <a:bodyPr/>
      <a:lstStyle/>
      <a:p>
        <a:r>
          <a:rPr lang="ja-JP" altLang="en-US"/>
          <a:t>上記の実証事業に係る実証方法、進め方、原課へのフォロー等について、貴社のご提案内容（概要）を、以下項目に合わせ箇条書きで記入してください</a:t>
        </a:r>
      </a:p>
    </p188:txBody>
  </p188:cm>
</p188:cmLst>
</file>

<file path=ppt/comments/modernComment_10C_4C4137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182400-8044-4F4F-9F02-DF89C0E09FE9}" authorId="{CDC5FCC6-9DA8-3228-2B78-BE9C0DFDC299}" created="2026-04-09T03:22:53.94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79342357" sldId="268"/>
      <ac:spMk id="19" creationId="{EE9640D9-DFF8-3E95-CBB6-7656BE754CB3}"/>
    </ac:deMkLst>
    <p188:txBody>
      <a:bodyPr/>
      <a:lstStyle/>
      <a:p>
        <a:r>
          <a:rPr lang="ja-JP" altLang="en-US"/>
          <a:t>実証予定業務のうち、以下ツールを導入予定の実証事業名（実証事業の概要に記載の「令和8年度実証業務」を参照 ）を記入ください
複数の実証業務に提出いただく場合は、対象の実証事業毎に分けてください</a:t>
        </a:r>
      </a:p>
    </p188:txBody>
  </p188:cm>
</p188:cmLst>
</file>

<file path=ppt/comments/modernComment_10E_3AFB44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105C76B-B33A-4317-BC8D-1E20BDE9E183}" authorId="{CDC5FCC6-9DA8-3228-2B78-BE9C0DFDC299}" created="2026-04-09T05:58:12.40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989545671" sldId="270"/>
      <ac:spMk id="8" creationId="{BA3FAE38-A6C3-481B-E5C5-1AD62454AEB3}"/>
    </ac:deMkLst>
    <p188:txBody>
      <a:bodyPr/>
      <a:lstStyle/>
      <a:p>
        <a:r>
          <a:rPr lang="ja-JP" altLang="en-US"/>
          <a:t>ご提案いただく実証事業名を記入してください。
なお、提案いただく実証事業において、記載の要件について、相談・協議がない（要件をすべてクリア可能）場合は、提出不要です。</a:t>
        </a:r>
      </a:p>
    </p188:txBody>
  </p188:cm>
  <p188:cm id="{15AA2C04-0A3D-42D5-801E-FACFEDD87EE4}" authorId="{CDC5FCC6-9DA8-3228-2B78-BE9C0DFDC299}" created="2026-04-09T06:04:16.368">
    <pc:sldMkLst xmlns:pc="http://schemas.microsoft.com/office/powerpoint/2013/main/command">
      <pc:docMk/>
      <pc:sldMk cId="989545671" sldId="270"/>
    </pc:sldMkLst>
    <p188:txBody>
      <a:bodyPr/>
      <a:lstStyle/>
      <a:p>
        <a:r>
          <a:rPr lang="ja-JP" altLang="en-US"/>
          <a:t>協議したい要件欄に、ご提案いただく実証事業（別紙_実証計画書を参照）における「基本要件（機能/非機能）」ページに記載の各要件を記載いただき、協議内容に相談・調整・確認したい内容を記載ください。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44DCEF-4541-F249-A587-D56B56CE253B}" type="datetimeFigureOut">
              <a:t>2026/4/14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243A-5C63-1F49-B405-35CEC5846FF8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443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7681960-3981-2455-8D36-F84063D02E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300" y="6235700"/>
            <a:ext cx="2171700" cy="6223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E64F12A-3AF6-92DB-58B5-7248C7839C0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84000" y="1917431"/>
            <a:ext cx="9360000" cy="496799"/>
          </a:xfrm>
        </p:spPr>
        <p:txBody>
          <a:bodyPr wrap="square" lIns="36000" rIns="36000" anchor="b">
            <a:spAutoFit/>
          </a:bodyPr>
          <a:lstStyle>
            <a:lvl1pPr algn="l">
              <a:defRPr sz="3600" b="1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表紙タイトル</a:t>
            </a:r>
            <a:r>
              <a:rPr kumimoji="1" lang="en-US" altLang="ja-JP" dirty="0"/>
              <a:t>36pt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DFD6C4-B652-B8B8-EE5D-4A8687E203E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84000" y="2609059"/>
            <a:ext cx="9360000" cy="307777"/>
          </a:xfrm>
        </p:spPr>
        <p:txBody>
          <a:bodyPr wrap="square" lIns="36000" rIns="36000">
            <a:spAutoFit/>
          </a:bodyPr>
          <a:lstStyle>
            <a:lvl1pPr marL="0" indent="0" algn="l">
              <a:buNone/>
              <a:defRPr sz="200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サブタイトル</a:t>
            </a:r>
            <a:r>
              <a:rPr kumimoji="1" lang="en-US" altLang="ja-JP"/>
              <a:t> 20pt</a:t>
            </a:r>
            <a:endParaRPr kumimoji="1" lang="ja-JP" altLang="en-US"/>
          </a:p>
        </p:txBody>
      </p:sp>
      <p:sp>
        <p:nvSpPr>
          <p:cNvPr id="13" name="テキスト プレースホルダー 12">
            <a:extLst>
              <a:ext uri="{FF2B5EF4-FFF2-40B4-BE49-F238E27FC236}">
                <a16:creationId xmlns:a16="http://schemas.microsoft.com/office/drawing/2014/main" id="{3A136DE8-E320-8C7C-7AA8-71A207CFA7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703284"/>
            <a:ext cx="5040000" cy="307777"/>
          </a:xfrm>
          <a:noFill/>
        </p:spPr>
        <p:txBody>
          <a:bodyPr wrap="square" lIns="36000" tIns="0" rIns="36000" bIns="0" rtlCol="0">
            <a:spAutoFit/>
          </a:bodyPr>
          <a:lstStyle>
            <a:lvl1pPr>
              <a:defRPr lang="ja-JP" altLang="en-US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kumimoji="1" lang="ja-JP" altLang="en-US"/>
              <a:t>株式会社</a:t>
            </a:r>
            <a:r>
              <a:rPr kumimoji="1" lang="en-US" altLang="ja-JP"/>
              <a:t>ABC</a:t>
            </a:r>
            <a:r>
              <a:rPr kumimoji="1" lang="ja-JP" altLang="en-US"/>
              <a:t>御中 </a:t>
            </a:r>
            <a:r>
              <a:rPr kumimoji="1" lang="en-US" altLang="ja-JP"/>
              <a:t>20pt</a:t>
            </a:r>
          </a:p>
        </p:txBody>
      </p:sp>
      <p:sp>
        <p:nvSpPr>
          <p:cNvPr id="14" name="テキスト プレースホルダー 12">
            <a:extLst>
              <a:ext uri="{FF2B5EF4-FFF2-40B4-BE49-F238E27FC236}">
                <a16:creationId xmlns:a16="http://schemas.microsoft.com/office/drawing/2014/main" id="{8B9989F7-220B-5A46-2659-039AFFE59B4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84000" y="5582593"/>
            <a:ext cx="5040000" cy="230832"/>
          </a:xfrm>
          <a:noFill/>
        </p:spPr>
        <p:txBody>
          <a:bodyPr wrap="square" lIns="36000" tIns="0" rIns="36000" bIns="0" rtlCol="0">
            <a:spAutoFit/>
          </a:bodyPr>
          <a:lstStyle>
            <a:lvl1pPr>
              <a:defRPr lang="ja-JP" altLang="en-US" sz="1500" spc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en-US" altLang="ja-JP"/>
              <a:t>2025</a:t>
            </a:r>
            <a:r>
              <a:rPr kumimoji="1" lang="ja-JP" altLang="en-US"/>
              <a:t>年</a:t>
            </a:r>
            <a:r>
              <a:rPr kumimoji="1" lang="en-US" altLang="ja-JP"/>
              <a:t>0</a:t>
            </a:r>
            <a:r>
              <a:rPr kumimoji="1" lang="ja-JP" altLang="en-US"/>
              <a:t>月</a:t>
            </a:r>
            <a:r>
              <a:rPr kumimoji="1" lang="en-US" altLang="ja-JP"/>
              <a:t>00</a:t>
            </a:r>
            <a:r>
              <a:rPr kumimoji="1" lang="ja-JP" altLang="en-US"/>
              <a:t>日</a:t>
            </a:r>
            <a:endParaRPr kumimoji="1" lang="en-US" altLang="ja-JP"/>
          </a:p>
        </p:txBody>
      </p:sp>
      <p:sp>
        <p:nvSpPr>
          <p:cNvPr id="15" name="テキスト プレースホルダー 12">
            <a:extLst>
              <a:ext uri="{FF2B5EF4-FFF2-40B4-BE49-F238E27FC236}">
                <a16:creationId xmlns:a16="http://schemas.microsoft.com/office/drawing/2014/main" id="{B66E5EC6-2A6B-BBDB-EE7D-F7BF99DCABE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4000" y="6191616"/>
            <a:ext cx="5040000" cy="230832"/>
          </a:xfrm>
          <a:noFill/>
        </p:spPr>
        <p:txBody>
          <a:bodyPr wrap="square" lIns="36000" tIns="0" rIns="36000" bIns="0" rtlCol="0">
            <a:spAutoFit/>
          </a:bodyPr>
          <a:lstStyle>
            <a:lvl1pPr>
              <a:defRPr lang="ja-JP" altLang="en-US" sz="1500" spc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ja-JP" altLang="en-US"/>
              <a:t>〇〇〇〇</a:t>
            </a:r>
            <a:endParaRPr kumimoji="1" lang="en-US" altLang="ja-JP"/>
          </a:p>
        </p:txBody>
      </p:sp>
      <p:pic>
        <p:nvPicPr>
          <p:cNvPr id="7" name="図 6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2D3F83C5-7DC2-9414-100A-12AE112143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2000" y="0"/>
            <a:ext cx="2540000" cy="12065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B8B8715-EFAB-69FE-3D56-DA158B8794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06015" y="486500"/>
            <a:ext cx="17630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本文-White-ロゴ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111132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本文タイトルを入力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2C15E9-7913-FC64-3BF9-DBD05ABA44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188000"/>
            <a:ext cx="11113200" cy="5184000"/>
          </a:xfrm>
        </p:spPr>
        <p:txBody>
          <a:bodyPr/>
          <a:lstStyle>
            <a:lvl1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 sz="2000" spc="0" baseline="0"/>
            </a:lvl1pPr>
            <a:lvl2pPr marL="4572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marL="9144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marL="13716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marL="18288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kumimoji="1" lang="ja-JP" altLang="en-US"/>
              <a:t>本文 </a:t>
            </a:r>
            <a:r>
              <a:rPr kumimoji="1" lang="en-US" altLang="ja-JP"/>
              <a:t>Meiryo UI 20pt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D848BD66-5E00-41FB-43A0-936FBE48CDAE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9FA3978-2D72-D61E-029C-F2A4225191DC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359164-5760-BB36-83DA-BEE921AE64EF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 dirty="0">
                <a:solidFill>
                  <a:srgbClr val="595959"/>
                </a:solidFill>
              </a:rPr>
              <a:t>© </a:t>
            </a:r>
            <a:r>
              <a:rPr kumimoji="1" lang="en-US" altLang="ja-JP" sz="700" dirty="0" err="1">
                <a:solidFill>
                  <a:srgbClr val="595959"/>
                </a:solidFill>
              </a:rPr>
              <a:t>Fortience</a:t>
            </a:r>
            <a:r>
              <a:rPr kumimoji="1" lang="en-US" altLang="ja-JP" sz="700" dirty="0">
                <a:solidFill>
                  <a:srgbClr val="595959"/>
                </a:solidFill>
              </a:rPr>
              <a:t>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32141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pos="734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-White-ロゴ無-2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111132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本文タイトルを入力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2C15E9-7913-FC64-3BF9-DBD05ABA44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188000"/>
            <a:ext cx="5292000" cy="5184000"/>
          </a:xfrm>
        </p:spPr>
        <p:txBody>
          <a:bodyPr/>
          <a:lstStyle>
            <a:lvl1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 sz="2000" spc="0" baseline="0"/>
            </a:lvl1pPr>
            <a:lvl2pPr marL="4572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marL="9144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marL="13716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marL="18288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kumimoji="1" lang="ja-JP" altLang="en-US"/>
              <a:t>本文 </a:t>
            </a:r>
            <a:r>
              <a:rPr kumimoji="1" lang="en-US" altLang="ja-JP"/>
              <a:t>Meiryo UI 20pt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EB658C3-3A0A-F826-FB04-3112001BC6F5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11532D3-8243-161F-7907-D64404B03D4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61200" y="1188000"/>
            <a:ext cx="5292000" cy="5184000"/>
          </a:xfrm>
        </p:spPr>
        <p:txBody>
          <a:bodyPr/>
          <a:lstStyle>
            <a:lvl1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 sz="2000" spc="0" baseline="0"/>
            </a:lvl1pPr>
            <a:lvl2pPr marL="4572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marL="9144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marL="13716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marL="18288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kumimoji="1" lang="ja-JP" altLang="en-US"/>
              <a:t>本文 </a:t>
            </a:r>
            <a:r>
              <a:rPr kumimoji="1" lang="en-US" altLang="ja-JP"/>
              <a:t>Meiryo UI 20pt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C0788E47-7508-AA88-CA7D-C918FA4EF1DA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A2ABD66-05C9-917A-4C84-E99B82561BB9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1AABA4-579E-6693-F49E-7D8E810D3E42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>
                <a:solidFill>
                  <a:srgbClr val="595959"/>
                </a:solidFill>
              </a:rPr>
              <a:t>© Fortience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3429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pos="7342" userDrawn="1">
          <p15:clr>
            <a:srgbClr val="FBAE40"/>
          </p15:clr>
        </p15:guide>
        <p15:guide id="3" pos="3672" userDrawn="1">
          <p15:clr>
            <a:srgbClr val="FBAE40"/>
          </p15:clr>
        </p15:guide>
        <p15:guide id="4" pos="400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-日本語社名表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ロゴ, 会社名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2A99319-C082-0DAE-CFB8-B0DBB0B1D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0400"/>
            <a:ext cx="3276600" cy="1117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FE16D8-7F63-7CA1-AEC9-848EC3FCD40E}"/>
              </a:ext>
            </a:extLst>
          </p:cNvPr>
          <p:cNvSpPr txBox="1"/>
          <p:nvPr userDrawn="1"/>
        </p:nvSpPr>
        <p:spPr>
          <a:xfrm>
            <a:off x="6886157" y="6241085"/>
            <a:ext cx="2555668" cy="16927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1100" b="1" i="0" spc="0" baseline="0">
                <a:solidFill>
                  <a:schemeClr val="tx1"/>
                </a:solidFill>
                <a:latin typeface="+mj-ea"/>
                <a:ea typeface="+mj-ea"/>
              </a:rPr>
              <a:t>フォーティエンスコンサルティング株式会社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E20347-4DEE-BAF5-CF54-B7AF0A9EEBB8}"/>
              </a:ext>
            </a:extLst>
          </p:cNvPr>
          <p:cNvSpPr txBox="1"/>
          <p:nvPr userDrawn="1"/>
        </p:nvSpPr>
        <p:spPr>
          <a:xfrm>
            <a:off x="9591960" y="6099066"/>
            <a:ext cx="1599912" cy="322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altLang="ja-JP" sz="1000" b="0" i="0" spc="0" baseline="0">
                <a:solidFill>
                  <a:schemeClr val="tx1"/>
                </a:solidFill>
                <a:latin typeface="+mn-ea"/>
                <a:ea typeface="+mn-ea"/>
              </a:rPr>
              <a:t>03-3517-2292</a:t>
            </a: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altLang="ja-JP" sz="1000" b="0" i="0" spc="0" baseline="0">
                <a:solidFill>
                  <a:schemeClr val="tx1"/>
                </a:solidFill>
                <a:latin typeface="+mn-ea"/>
                <a:ea typeface="+mn-ea"/>
              </a:rPr>
              <a:t>www.fortience.com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1B507EF-9D21-B7C0-8A22-D77E2AB96EC8}"/>
              </a:ext>
            </a:extLst>
          </p:cNvPr>
          <p:cNvCxnSpPr/>
          <p:nvPr userDrawn="1"/>
        </p:nvCxnSpPr>
        <p:spPr>
          <a:xfrm>
            <a:off x="9390477" y="5965200"/>
            <a:ext cx="0" cy="4356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10D7C39-8F92-A702-296B-2B859C113FD7}"/>
              </a:ext>
            </a:extLst>
          </p:cNvPr>
          <p:cNvSpPr txBox="1"/>
          <p:nvPr userDrawn="1"/>
        </p:nvSpPr>
        <p:spPr>
          <a:xfrm>
            <a:off x="6886157" y="5941517"/>
            <a:ext cx="84434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900" b="0" i="0" spc="0" baseline="0">
                <a:solidFill>
                  <a:schemeClr val="tx1"/>
                </a:solidFill>
                <a:latin typeface="+mj-ea"/>
                <a:ea typeface="+mj-ea"/>
              </a:rPr>
              <a:t>お問い合わせ先</a:t>
            </a:r>
          </a:p>
        </p:txBody>
      </p:sp>
    </p:spTree>
    <p:extLst>
      <p:ext uri="{BB962C8B-B14F-4D97-AF65-F5344CB8AC3E}">
        <p14:creationId xmlns:p14="http://schemas.microsoft.com/office/powerpoint/2010/main" val="768805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-英語社名表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ロゴ, 会社名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2A99319-C082-0DAE-CFB8-B0DBB0B1D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40400"/>
            <a:ext cx="3276600" cy="11176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EDB548C-E261-5D48-3CF7-1C7A1E49AC90}"/>
              </a:ext>
            </a:extLst>
          </p:cNvPr>
          <p:cNvSpPr txBox="1"/>
          <p:nvPr userDrawn="1"/>
        </p:nvSpPr>
        <p:spPr>
          <a:xfrm>
            <a:off x="7251141" y="6233390"/>
            <a:ext cx="2043719" cy="176972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ja-JP" sz="1150" b="1" i="0" spc="0" baseline="0">
                <a:solidFill>
                  <a:schemeClr val="tx1"/>
                </a:solidFill>
                <a:latin typeface="+mj-ea"/>
                <a:ea typeface="+mj-ea"/>
              </a:rPr>
              <a:t>Fortience Consulting Inc.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89F605-6029-D854-434D-612C19989955}"/>
              </a:ext>
            </a:extLst>
          </p:cNvPr>
          <p:cNvSpPr txBox="1"/>
          <p:nvPr userDrawn="1"/>
        </p:nvSpPr>
        <p:spPr>
          <a:xfrm>
            <a:off x="9591960" y="6099066"/>
            <a:ext cx="1599912" cy="322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altLang="ja-JP" sz="1000" b="0" i="0" spc="0" baseline="0">
                <a:solidFill>
                  <a:schemeClr val="tx1"/>
                </a:solidFill>
                <a:latin typeface="+mn-ea"/>
                <a:ea typeface="+mn-ea"/>
              </a:rPr>
              <a:t>03-3517-2292</a:t>
            </a:r>
          </a:p>
          <a:p>
            <a:pPr>
              <a:lnSpc>
                <a:spcPts val="1300"/>
              </a:lnSpc>
              <a:spcAft>
                <a:spcPts val="0"/>
              </a:spcAft>
            </a:pPr>
            <a:r>
              <a:rPr lang="en-US" altLang="ja-JP" sz="1000" b="0" i="0" spc="0" baseline="0">
                <a:solidFill>
                  <a:schemeClr val="tx1"/>
                </a:solidFill>
                <a:latin typeface="+mn-ea"/>
                <a:ea typeface="+mn-ea"/>
              </a:rPr>
              <a:t>www.fortience.com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E8244C7F-6ABE-D908-5000-EB255BA1F120}"/>
              </a:ext>
            </a:extLst>
          </p:cNvPr>
          <p:cNvCxnSpPr/>
          <p:nvPr userDrawn="1"/>
        </p:nvCxnSpPr>
        <p:spPr>
          <a:xfrm>
            <a:off x="9390477" y="5964938"/>
            <a:ext cx="0" cy="4356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DE33EC-0B52-EF8B-6C26-7A1CFBE2509A}"/>
              </a:ext>
            </a:extLst>
          </p:cNvPr>
          <p:cNvSpPr txBox="1"/>
          <p:nvPr userDrawn="1"/>
        </p:nvSpPr>
        <p:spPr>
          <a:xfrm>
            <a:off x="7251141" y="5941517"/>
            <a:ext cx="84434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ja-JP" altLang="en-US" sz="900" b="0" i="0" spc="0" baseline="0">
                <a:solidFill>
                  <a:schemeClr val="tx1"/>
                </a:solidFill>
                <a:latin typeface="+mj-ea"/>
                <a:ea typeface="+mj-ea"/>
              </a:rPr>
              <a:t>お問い合わせ先</a:t>
            </a:r>
          </a:p>
        </p:txBody>
      </p:sp>
    </p:spTree>
    <p:extLst>
      <p:ext uri="{BB962C8B-B14F-4D97-AF65-F5344CB8AC3E}">
        <p14:creationId xmlns:p14="http://schemas.microsoft.com/office/powerpoint/2010/main" val="242303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-White-ステートメントあ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184E8DC4-CBBB-4725-3D18-769225D62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25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-White-ステートメントな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84E8DC4-CBBB-4725-3D18-769225D624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00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-White-ロゴ入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92880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目次タイトルを入力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D8F6F20-F8C7-EB7B-3968-8596AAA26E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188000"/>
            <a:ext cx="11113200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pic>
        <p:nvPicPr>
          <p:cNvPr id="3" name="図 2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613FD221-0449-A748-0A2A-ECD6A1178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98100" y="2280"/>
            <a:ext cx="1993900" cy="660400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D8249F-7CB7-B1E9-425C-3CCC4852B850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9AD91F1-A2AF-4076-5A35-0CB45BB23B54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2028C79-038D-E883-CEBF-5AD845F08B26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>
                <a:solidFill>
                  <a:srgbClr val="595959"/>
                </a:solidFill>
              </a:rPr>
              <a:t>© Fortience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31578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39" userDrawn="1">
          <p15:clr>
            <a:srgbClr val="FBAE40"/>
          </p15:clr>
        </p15:guide>
        <p15:guide id="2" pos="73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-White-ロゴ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111132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目次タイトルを入力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A8E77BF-03CF-BE2D-D700-C87C7B4BF3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188000"/>
            <a:ext cx="11113200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311400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42" userDrawn="1">
          <p15:clr>
            <a:srgbClr val="FBAE40"/>
          </p15:clr>
        </p15:guide>
        <p15:guide id="2" pos="3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-White-ロゴ無-2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111132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目次タイトルを入力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A13136-8FC9-C14D-9754-2DB9B78A8C1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40000" y="1188000"/>
            <a:ext cx="5292000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F3F56CB-2D3E-82DB-CC8F-55BD59FE27A1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61200" y="1194352"/>
            <a:ext cx="5292000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AC4C9393-F792-D2AF-72D7-41965D0524FF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7CA247B-39E8-C599-400D-A51AA45CF997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CB3D4E1-79EF-1CA3-7949-79DAAF194189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>
                <a:solidFill>
                  <a:srgbClr val="595959"/>
                </a:solidFill>
              </a:rPr>
              <a:t>© Fortience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02406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" userDrawn="1">
          <p15:clr>
            <a:srgbClr val="FBAE40"/>
          </p15:clr>
        </p15:guide>
        <p15:guide id="2" pos="3675" userDrawn="1">
          <p15:clr>
            <a:srgbClr val="FBAE40"/>
          </p15:clr>
        </p15:guide>
        <p15:guide id="3" pos="4005" userDrawn="1">
          <p15:clr>
            <a:srgbClr val="FBAE40"/>
          </p15:clr>
        </p15:guide>
        <p15:guide id="4" pos="73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-White-ロゴ無-版面拡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342000"/>
            <a:ext cx="11329198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目次タイトルを入力  </a:t>
            </a:r>
            <a:r>
              <a:rPr kumimoji="1" lang="en-US" altLang="ja-JP"/>
              <a:t>28pt</a:t>
            </a:r>
            <a:r>
              <a:rPr kumimoji="1" lang="ja-JP" altLang="en-US"/>
              <a:t> ＜版面拡大版＞</a:t>
            </a:r>
            <a:r>
              <a:rPr kumimoji="1" lang="en-US" altLang="ja-JP"/>
              <a:t> 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432000" y="970671"/>
            <a:ext cx="11329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93BD27A-30B2-DBC9-14F3-573B9EBF665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0802" y="1188000"/>
            <a:ext cx="11330398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3" name="スライド番号プレースホルダー 5">
            <a:extLst>
              <a:ext uri="{FF2B5EF4-FFF2-40B4-BE49-F238E27FC236}">
                <a16:creationId xmlns:a16="http://schemas.microsoft.com/office/drawing/2014/main" id="{D9D209E1-D93C-7EE1-2D44-7872F56D8A4E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1BF953C-D831-9485-2264-9BA8C6DB339C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29477D-E8FD-9A07-8706-32FC38DA512A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>
                <a:solidFill>
                  <a:srgbClr val="595959"/>
                </a:solidFill>
              </a:rPr>
              <a:t>© Fortience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0870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" userDrawn="1">
          <p15:clr>
            <a:srgbClr val="FBAE40"/>
          </p15:clr>
        </p15:guide>
        <p15:guide id="2" pos="740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-White-ロゴ無-右側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8661600" cy="387798"/>
          </a:xfrm>
        </p:spPr>
        <p:txBody>
          <a:bodyPr/>
          <a:lstStyle>
            <a:lvl1pPr>
              <a:defRPr b="0" spc="0"/>
            </a:lvl1pPr>
          </a:lstStyle>
          <a:p>
            <a:r>
              <a:rPr kumimoji="1" lang="ja-JP" altLang="en-US"/>
              <a:t>目次タイトルを入力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86616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D82A0401-A6A5-3E0E-D7C7-94CBA8A3942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40000" y="1188000"/>
            <a:ext cx="8661598" cy="5184000"/>
          </a:xfrm>
        </p:spPr>
        <p:txBody>
          <a:bodyPr lIns="36000" rIns="36000"/>
          <a:lstStyle>
            <a:lvl1pPr marL="266700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2000" spc="0" baseline="0"/>
            </a:lvl1pPr>
            <a:lvl2pPr marL="715963" indent="-258763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2pPr>
            <a:lvl3pPr marL="1158875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3pPr>
            <a:lvl4pPr marL="1646238" indent="-26670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4pPr>
            <a:lvl5pPr marL="2089150" indent="-26035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/>
              <a:defRPr sz="1800"/>
            </a:lvl5pPr>
          </a:lstStyle>
          <a:p>
            <a:pPr lvl="0"/>
            <a:r>
              <a:rPr kumimoji="1" lang="ja-JP" altLang="en-US"/>
              <a:t>テキスト</a:t>
            </a:r>
            <a:r>
              <a:rPr kumimoji="1" lang="en-US" altLang="ja-JP"/>
              <a:t> Meiryo UI 20pt</a:t>
            </a:r>
            <a:endParaRPr kumimoji="1" lang="ja-JP" altLang="en-US"/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en-US" altLang="ja-JP"/>
          </a:p>
        </p:txBody>
      </p:sp>
      <p:sp>
        <p:nvSpPr>
          <p:cNvPr id="3" name="スライド番号プレースホルダー 5">
            <a:extLst>
              <a:ext uri="{FF2B5EF4-FFF2-40B4-BE49-F238E27FC236}">
                <a16:creationId xmlns:a16="http://schemas.microsoft.com/office/drawing/2014/main" id="{75B64EFA-F4E5-A02B-5014-E4E2845C8502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A738468-6C29-8C48-600F-DF311BDDD7E9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5941DEE-78CA-40A9-7C2C-F058DBEF8E0C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>
                <a:solidFill>
                  <a:srgbClr val="595959"/>
                </a:solidFill>
              </a:rPr>
              <a:t>© Fortience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6221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" userDrawn="1">
          <p15:clr>
            <a:srgbClr val="FBAE40"/>
          </p15:clr>
        </p15:guide>
        <p15:guide id="2" pos="579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ディバイダー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EA87AE-ACD2-2748-DAB8-1D2A663962E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4000" y="1917431"/>
            <a:ext cx="10515600" cy="498598"/>
          </a:xfrm>
        </p:spPr>
        <p:txBody>
          <a:bodyPr vert="horz" wrap="square" lIns="36000" tIns="0" rIns="36000" bIns="0" rtlCol="0" anchor="b">
            <a:spAutoFit/>
          </a:bodyPr>
          <a:lstStyle>
            <a:lvl1pPr>
              <a:defRPr lang="ja-JP" altLang="en-US" sz="3600" b="1" spc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marL="0" lvl="0"/>
            <a:r>
              <a:rPr kumimoji="1" lang="ja-JP" altLang="en-US"/>
              <a:t>中扉タイトル</a:t>
            </a:r>
            <a:r>
              <a:rPr kumimoji="1" lang="en-US" altLang="ja-JP"/>
              <a:t>36pt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9096F0-98FE-84F1-075F-190DADA2CE4E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684000" y="2609059"/>
            <a:ext cx="10515600" cy="307777"/>
          </a:xfrm>
        </p:spPr>
        <p:txBody>
          <a:bodyPr vert="horz" wrap="square" lIns="36000" tIns="0" rIns="36000" bIns="0" rtlCol="0">
            <a:spAutoFit/>
          </a:bodyPr>
          <a:lstStyle>
            <a:lvl1pPr>
              <a:defRPr lang="ja-JP" altLang="en-US" spc="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/>
              <a:t>サブタイトル </a:t>
            </a:r>
            <a:r>
              <a:rPr kumimoji="1" lang="en-US" altLang="ja-JP"/>
              <a:t>20pt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21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7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本文-White-ロゴ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8D290-D2C4-6A72-C9E7-0BE8C43CD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342000"/>
            <a:ext cx="9288000" cy="387798"/>
          </a:xfrm>
        </p:spPr>
        <p:txBody>
          <a:bodyPr/>
          <a:lstStyle>
            <a:lvl1pPr>
              <a:defRPr spc="0"/>
            </a:lvl1pPr>
          </a:lstStyle>
          <a:p>
            <a:r>
              <a:rPr kumimoji="1" lang="ja-JP" altLang="en-US"/>
              <a:t>本文タイトルを入力  </a:t>
            </a:r>
            <a:r>
              <a:rPr kumimoji="1" lang="en-US" altLang="ja-JP"/>
              <a:t>28pt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2C15E9-7913-FC64-3BF9-DBD05ABA44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188000"/>
            <a:ext cx="11113200" cy="5184000"/>
          </a:xfrm>
        </p:spPr>
        <p:txBody>
          <a:bodyPr/>
          <a:lstStyle>
            <a:lvl1pPr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 sz="2000" spc="0" baseline="0"/>
            </a:lvl1pPr>
            <a:lvl2pPr marL="4572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2pPr>
            <a:lvl3pPr marL="9144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3pPr>
            <a:lvl4pPr marL="13716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4pPr>
            <a:lvl5pPr marL="182880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defRPr sz="1800"/>
            </a:lvl5pPr>
          </a:lstStyle>
          <a:p>
            <a:pPr lvl="0"/>
            <a:r>
              <a:rPr kumimoji="1" lang="ja-JP" altLang="en-US"/>
              <a:t>本文 </a:t>
            </a:r>
            <a:r>
              <a:rPr kumimoji="1" lang="en-US" altLang="ja-JP"/>
              <a:t>Meiryo UI 20pt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5C2E6AC-640B-500C-B29B-5CA207EF2E3F}"/>
              </a:ext>
            </a:extLst>
          </p:cNvPr>
          <p:cNvCxnSpPr>
            <a:cxnSpLocks/>
          </p:cNvCxnSpPr>
          <p:nvPr userDrawn="1"/>
        </p:nvCxnSpPr>
        <p:spPr>
          <a:xfrm>
            <a:off x="540000" y="970671"/>
            <a:ext cx="11113200" cy="0"/>
          </a:xfrm>
          <a:prstGeom prst="line">
            <a:avLst/>
          </a:prstGeom>
          <a:ln w="6350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2BF3CA44-1ED9-66CE-7A6A-AB582D89A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8100" y="2280"/>
            <a:ext cx="1993900" cy="660400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58DE5D-0CDA-1EF6-D9DD-503A5C9B8CA8}"/>
              </a:ext>
            </a:extLst>
          </p:cNvPr>
          <p:cNvSpPr txBox="1">
            <a:spLocks/>
          </p:cNvSpPr>
          <p:nvPr userDrawn="1"/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54578-0A67-C94F-8D2F-8E204205CBB8}" type="slidenum">
              <a:rPr lang="ja-JP" altLang="en-US">
                <a:solidFill>
                  <a:srgbClr val="595959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ja-JP" altLang="en-US">
              <a:solidFill>
                <a:srgbClr val="595959"/>
              </a:solidFill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AB2DAE4-69C2-AA4A-19D9-5339F95E8D8A}"/>
              </a:ext>
            </a:extLst>
          </p:cNvPr>
          <p:cNvCxnSpPr>
            <a:cxnSpLocks/>
          </p:cNvCxnSpPr>
          <p:nvPr userDrawn="1"/>
        </p:nvCxnSpPr>
        <p:spPr>
          <a:xfrm>
            <a:off x="11653547" y="6628543"/>
            <a:ext cx="0" cy="86400"/>
          </a:xfrm>
          <a:prstGeom prst="line">
            <a:avLst/>
          </a:prstGeom>
          <a:ln w="9525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4FF8F1-1210-5C5E-2E0F-98F265E0A225}"/>
              </a:ext>
            </a:extLst>
          </p:cNvPr>
          <p:cNvSpPr txBox="1"/>
          <p:nvPr userDrawn="1"/>
        </p:nvSpPr>
        <p:spPr>
          <a:xfrm>
            <a:off x="9466343" y="6615287"/>
            <a:ext cx="2067874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kumimoji="1" lang="en-US" altLang="ja-JP" sz="700" dirty="0">
                <a:solidFill>
                  <a:srgbClr val="595959"/>
                </a:solidFill>
              </a:rPr>
              <a:t>© </a:t>
            </a:r>
            <a:r>
              <a:rPr kumimoji="1" lang="en-US" altLang="ja-JP" sz="700" dirty="0" err="1">
                <a:solidFill>
                  <a:srgbClr val="595959"/>
                </a:solidFill>
              </a:rPr>
              <a:t>Fortience</a:t>
            </a:r>
            <a:r>
              <a:rPr kumimoji="1" lang="en-US" altLang="ja-JP" sz="700" dirty="0">
                <a:solidFill>
                  <a:srgbClr val="595959"/>
                </a:solidFill>
              </a:rPr>
              <a:t> Consulting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71214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8" userDrawn="1">
          <p15:clr>
            <a:srgbClr val="FBAE40"/>
          </p15:clr>
        </p15:guide>
        <p15:guide id="3" pos="734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CAE5990-FC00-0BA5-D6A8-2823B7F4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42000"/>
            <a:ext cx="11113200" cy="38779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DFBC10-601D-7BA5-77D8-122BB9281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187998"/>
            <a:ext cx="11113200" cy="5184000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F40D00-7DC7-BF48-6CA2-55FD305CC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82000" y="6600483"/>
            <a:ext cx="25200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  <a:latin typeface="+mn-ea"/>
                <a:ea typeface="+mn-ea"/>
              </a:defRPr>
            </a:lvl1pPr>
          </a:lstStyle>
          <a:p>
            <a:fld id="{EB454578-0A67-C94F-8D2F-8E204205CBB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038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88" r:id="rId3"/>
    <p:sldLayoutId id="2147483689" r:id="rId4"/>
    <p:sldLayoutId id="2147483674" r:id="rId5"/>
    <p:sldLayoutId id="2147483672" r:id="rId6"/>
    <p:sldLayoutId id="2147483719" r:id="rId7"/>
    <p:sldLayoutId id="2147483685" r:id="rId8"/>
    <p:sldLayoutId id="2147483678" r:id="rId9"/>
    <p:sldLayoutId id="2147483679" r:id="rId10"/>
    <p:sldLayoutId id="2147483680" r:id="rId11"/>
    <p:sldLayoutId id="2147483698" r:id="rId12"/>
    <p:sldLayoutId id="2147483699" r:id="rId13"/>
    <p:sldLayoutId id="2147483690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0" kern="1200" spc="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None/>
        <a:defRPr kumimoji="1" sz="2000" kern="1200" spc="0">
          <a:solidFill>
            <a:schemeClr val="tx1"/>
          </a:solidFill>
          <a:latin typeface="+mn-ea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None/>
        <a:defRPr kumimoji="1" sz="1800" kern="1200" spc="0">
          <a:solidFill>
            <a:schemeClr val="tx1"/>
          </a:solidFill>
          <a:latin typeface="+mn-ea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None/>
        <a:defRPr kumimoji="1" sz="1800" kern="1200" spc="0">
          <a:solidFill>
            <a:schemeClr val="tx1"/>
          </a:solidFill>
          <a:latin typeface="+mn-ea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None/>
        <a:defRPr kumimoji="1" sz="1800" kern="1200" spc="0">
          <a:solidFill>
            <a:schemeClr val="tx1"/>
          </a:solidFill>
          <a:latin typeface="+mn-ea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300"/>
        </a:spcBef>
        <a:buFont typeface="Arial" panose="020B0604020202020204" pitchFamily="34" charset="0"/>
        <a:buNone/>
        <a:defRPr kumimoji="1" sz="1800" kern="1200" spc="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5_4FC111B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8_E85D828A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A_AEF9D66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9_2EBFFFAF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E_3AFB44C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C_4C41371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3DBCD-9C26-581F-85BC-C19D7CB72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25501EF-4E27-C4C0-28E9-BB7DBEBF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972831"/>
            <a:ext cx="10515600" cy="443198"/>
          </a:xfrm>
        </p:spPr>
        <p:txBody>
          <a:bodyPr/>
          <a:lstStyle/>
          <a:p>
            <a:r>
              <a:rPr lang="en-US" altLang="ja-JP" sz="3200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sz="3200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提出様式集</a:t>
            </a:r>
            <a:r>
              <a:rPr lang="en-US" altLang="ja-JP" sz="3200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】</a:t>
            </a:r>
            <a:r>
              <a:rPr lang="ja-JP" altLang="en-US" sz="3200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様式</a:t>
            </a:r>
            <a:r>
              <a:rPr lang="en-US" altLang="ja-JP" sz="3200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3200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3200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5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8084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1596F-3046-03DA-D765-E3F1F7CA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様式</a:t>
            </a: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1】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企業情報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3B4574E-A5F6-14D7-EFFE-B8C2AAD99744}"/>
              </a:ext>
            </a:extLst>
          </p:cNvPr>
          <p:cNvSpPr/>
          <p:nvPr/>
        </p:nvSpPr>
        <p:spPr>
          <a:xfrm>
            <a:off x="6023992" y="188640"/>
            <a:ext cx="1224000" cy="432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354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事業者名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D92E094-32BF-AE64-C43C-885D09BAE612}"/>
              </a:ext>
            </a:extLst>
          </p:cNvPr>
          <p:cNvSpPr/>
          <p:nvPr/>
        </p:nvSpPr>
        <p:spPr>
          <a:xfrm>
            <a:off x="7320146" y="188640"/>
            <a:ext cx="4320000" cy="432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貴社名をご記入ください</a:t>
            </a:r>
            <a:endParaRPr lang="en-US" altLang="ja-JP" sz="1200" b="1" kern="100" dirty="0">
              <a:solidFill>
                <a:schemeClr val="accent2">
                  <a:lumMod val="60000"/>
                  <a:lumOff val="4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A42D6F7-03FF-F585-0BB6-AC9EB08F8424}"/>
              </a:ext>
            </a:extLst>
          </p:cNvPr>
          <p:cNvCxnSpPr>
            <a:cxnSpLocks/>
          </p:cNvCxnSpPr>
          <p:nvPr/>
        </p:nvCxnSpPr>
        <p:spPr>
          <a:xfrm>
            <a:off x="7320146" y="620688"/>
            <a:ext cx="432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6DB65C-DDE6-561B-EF90-E8B99C1B917E}"/>
              </a:ext>
            </a:extLst>
          </p:cNvPr>
          <p:cNvSpPr/>
          <p:nvPr/>
        </p:nvSpPr>
        <p:spPr>
          <a:xfrm>
            <a:off x="552560" y="1556944"/>
            <a:ext cx="1296000" cy="1368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事業内容</a:t>
            </a:r>
            <a:endParaRPr lang="en-US" altLang="ja-JP" sz="1200" b="1" spc="-1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DA54EB6-A287-FB84-66F2-6E31AB75849A}"/>
              </a:ext>
            </a:extLst>
          </p:cNvPr>
          <p:cNvSpPr/>
          <p:nvPr/>
        </p:nvSpPr>
        <p:spPr>
          <a:xfrm>
            <a:off x="552560" y="2997376"/>
            <a:ext cx="1296000" cy="3816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自治体へのシステム構築</a:t>
            </a:r>
            <a:r>
              <a:rPr lang="en-US" altLang="ja-JP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ツール導入等の支援実績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87433DC-0518-5E81-B584-DA1E90232CBA}"/>
              </a:ext>
            </a:extLst>
          </p:cNvPr>
          <p:cNvSpPr/>
          <p:nvPr/>
        </p:nvSpPr>
        <p:spPr>
          <a:xfrm>
            <a:off x="1919534" y="2997376"/>
            <a:ext cx="9733665" cy="381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ja-JP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48A7942-CBFB-231A-A8E6-B198A04A7450}"/>
              </a:ext>
            </a:extLst>
          </p:cNvPr>
          <p:cNvSpPr/>
          <p:nvPr/>
        </p:nvSpPr>
        <p:spPr>
          <a:xfrm>
            <a:off x="1919536" y="1556944"/>
            <a:ext cx="9733664" cy="1368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701F2BE-2AE3-5271-EC8E-FAEE429FC21A}"/>
              </a:ext>
            </a:extLst>
          </p:cNvPr>
          <p:cNvSpPr/>
          <p:nvPr/>
        </p:nvSpPr>
        <p:spPr>
          <a:xfrm>
            <a:off x="1919536" y="1052784"/>
            <a:ext cx="9733664" cy="43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87A4826-34BC-2CD5-CB4E-87E835C35119}"/>
              </a:ext>
            </a:extLst>
          </p:cNvPr>
          <p:cNvSpPr/>
          <p:nvPr/>
        </p:nvSpPr>
        <p:spPr>
          <a:xfrm>
            <a:off x="552560" y="1052784"/>
            <a:ext cx="1296000" cy="432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実証事業名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3517747-5679-8E99-F247-A4A73C0766DA}"/>
              </a:ext>
            </a:extLst>
          </p:cNvPr>
          <p:cNvSpPr txBox="1"/>
          <p:nvPr/>
        </p:nvSpPr>
        <p:spPr>
          <a:xfrm>
            <a:off x="1992720" y="6578418"/>
            <a:ext cx="7200000" cy="25391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1125437"/>
            <a:r>
              <a:rPr kumimoji="0" lang="ja-JP" altLang="ja-JP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注</a:t>
            </a:r>
            <a:r>
              <a:rPr kumimoji="0" lang="ja-JP" alt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実績記入欄が</a:t>
            </a:r>
            <a:r>
              <a:rPr kumimoji="0" lang="ja-JP" altLang="ja-JP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不足する場合</a:t>
            </a:r>
            <a:r>
              <a:rPr kumimoji="0" lang="ja-JP" alt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、その他の項目がある場合</a:t>
            </a:r>
            <a:r>
              <a:rPr kumimoji="0" lang="ja-JP" altLang="ja-JP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は、適宜行を増やして</a:t>
            </a:r>
            <a:r>
              <a:rPr kumimoji="0" lang="ja-JP" alt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ください。</a:t>
            </a:r>
            <a:endParaRPr kumimoji="0" lang="ja-JP" altLang="ja-JP" sz="1200" b="1" dirty="0">
              <a:solidFill>
                <a:schemeClr val="accent2">
                  <a:lumMod val="60000"/>
                  <a:lumOff val="4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35" name="表 34">
            <a:extLst>
              <a:ext uri="{FF2B5EF4-FFF2-40B4-BE49-F238E27FC236}">
                <a16:creationId xmlns:a16="http://schemas.microsoft.com/office/drawing/2014/main" id="{6F07B0AD-1188-739E-79F9-F1EAF4651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733151"/>
              </p:ext>
            </p:extLst>
          </p:nvPr>
        </p:nvGraphicFramePr>
        <p:xfrm>
          <a:off x="1991544" y="3068960"/>
          <a:ext cx="9600355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3916592512"/>
                    </a:ext>
                  </a:extLst>
                </a:gridCol>
                <a:gridCol w="3192355">
                  <a:extLst>
                    <a:ext uri="{9D8B030D-6E8A-4147-A177-3AD203B41FA5}">
                      <a16:colId xmlns:a16="http://schemas.microsoft.com/office/drawing/2014/main" val="1576243396"/>
                    </a:ext>
                  </a:extLst>
                </a:gridCol>
                <a:gridCol w="5040000">
                  <a:extLst>
                    <a:ext uri="{9D8B030D-6E8A-4147-A177-3AD203B41FA5}">
                      <a16:colId xmlns:a16="http://schemas.microsoft.com/office/drawing/2014/main" val="284376972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主な業務分類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業務イメージ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実績記入欄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8435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問合せ、相談対応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外部（事業者、市民）、内部（自治体職員等）からの各種問合せ対応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例）</a:t>
                      </a:r>
                      <a:r>
                        <a:rPr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AI</a:t>
                      </a: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チャットボットの導入支援＜</a:t>
                      </a:r>
                      <a:r>
                        <a:rPr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県＞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3939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受付対応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事業者、市民からの申請書等の受付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例）オンライン申請ツールの導入支援＜</a:t>
                      </a:r>
                      <a:r>
                        <a:rPr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35357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情報登録・確認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各種データの台帳等への登録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例）</a:t>
                      </a:r>
                      <a:r>
                        <a:rPr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CRM</a:t>
                      </a: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の導入支援＜</a:t>
                      </a:r>
                      <a:r>
                        <a:rPr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県＞、</a:t>
                      </a:r>
                      <a:r>
                        <a:rPr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システム構築支援＜</a:t>
                      </a:r>
                      <a:r>
                        <a:rPr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818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情報処理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データ検索・抽出、共有、審査、通知・交付等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例）データ</a:t>
                      </a:r>
                      <a:r>
                        <a:rPr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PF</a:t>
                      </a: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ServiceNow</a:t>
                      </a: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等）の構築支援＜</a:t>
                      </a:r>
                      <a:r>
                        <a:rPr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府＞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7651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データ活用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+mn-cs"/>
                        </a:rPr>
                        <a:t>データ分析・可視化、計画・報告書等の作成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例）</a:t>
                      </a:r>
                      <a:r>
                        <a:rPr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BI</a:t>
                      </a:r>
                      <a:r>
                        <a:rPr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ツールを活用したダッシュボードの構築支援</a:t>
                      </a:r>
                      <a:r>
                        <a:rPr kumimoji="1"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kumimoji="1" lang="en-US" altLang="ja-JP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XX</a:t>
                      </a:r>
                      <a:r>
                        <a:rPr kumimoji="1"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市＞</a:t>
                      </a:r>
                      <a:endParaRPr lang="ja-JP" altLang="en-US" sz="1200" b="1" kern="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E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921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0530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2F6B7-15F7-65EE-7677-3DBC2D608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E1F425-7D3E-D1A2-0C69-99102F9A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様式</a:t>
            </a: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2】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導入する</a:t>
            </a: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ICT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ツール情報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4F30B8A-E9C3-C1F5-2984-C58999867E87}"/>
              </a:ext>
            </a:extLst>
          </p:cNvPr>
          <p:cNvSpPr/>
          <p:nvPr/>
        </p:nvSpPr>
        <p:spPr>
          <a:xfrm>
            <a:off x="552560" y="1556872"/>
            <a:ext cx="1296000" cy="720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導入する</a:t>
            </a:r>
            <a:br>
              <a:rPr lang="en-US" altLang="ja-JP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en-US" altLang="ja-JP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ICT</a:t>
            </a: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</a:t>
            </a:r>
            <a:endParaRPr lang="en-US" altLang="ja-JP" sz="1200" b="1" spc="-1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52A5768-4C63-F81B-7F4C-CDF2DEE723A9}"/>
              </a:ext>
            </a:extLst>
          </p:cNvPr>
          <p:cNvSpPr/>
          <p:nvPr/>
        </p:nvSpPr>
        <p:spPr>
          <a:xfrm>
            <a:off x="552560" y="2349376"/>
            <a:ext cx="1296000" cy="4464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導入する</a:t>
            </a:r>
            <a:endParaRPr lang="en-US" altLang="ja-JP" sz="1200" b="1" spc="-1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r>
              <a:rPr lang="en-US" altLang="ja-JP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ICT</a:t>
            </a: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</a:t>
            </a:r>
            <a:endParaRPr lang="en-US" altLang="ja-JP" sz="1200" b="1" spc="-1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説明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CBFCD3A-C99C-54E6-D9BC-5759B95D2EC2}"/>
              </a:ext>
            </a:extLst>
          </p:cNvPr>
          <p:cNvSpPr/>
          <p:nvPr/>
        </p:nvSpPr>
        <p:spPr>
          <a:xfrm>
            <a:off x="1919534" y="2349376"/>
            <a:ext cx="9733665" cy="446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5108625-331B-759D-3DAB-08E17BEBF00B}"/>
              </a:ext>
            </a:extLst>
          </p:cNvPr>
          <p:cNvSpPr/>
          <p:nvPr/>
        </p:nvSpPr>
        <p:spPr>
          <a:xfrm>
            <a:off x="1919536" y="1556872"/>
            <a:ext cx="9733664" cy="72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DF9DB5D-37E4-8465-5DFB-1D2E390E71E2}"/>
              </a:ext>
            </a:extLst>
          </p:cNvPr>
          <p:cNvSpPr/>
          <p:nvPr/>
        </p:nvSpPr>
        <p:spPr>
          <a:xfrm>
            <a:off x="1919536" y="1052784"/>
            <a:ext cx="9733664" cy="43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B50B414-4C4A-F8F8-7755-A6ED3CC8DED8}"/>
              </a:ext>
            </a:extLst>
          </p:cNvPr>
          <p:cNvSpPr/>
          <p:nvPr/>
        </p:nvSpPr>
        <p:spPr>
          <a:xfrm>
            <a:off x="552560" y="1052784"/>
            <a:ext cx="1296000" cy="432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実証事業名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B20F843-671E-4F4E-DA28-2D0FBB3F3223}"/>
              </a:ext>
            </a:extLst>
          </p:cNvPr>
          <p:cNvSpPr/>
          <p:nvPr/>
        </p:nvSpPr>
        <p:spPr>
          <a:xfrm>
            <a:off x="6023992" y="188640"/>
            <a:ext cx="1224000" cy="432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354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AEF4AC-D0BE-6362-A932-7F68753BF7E3}"/>
              </a:ext>
            </a:extLst>
          </p:cNvPr>
          <p:cNvSpPr/>
          <p:nvPr/>
        </p:nvSpPr>
        <p:spPr>
          <a:xfrm>
            <a:off x="7320146" y="188640"/>
            <a:ext cx="4320000" cy="432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貴社名をご記入ください</a:t>
            </a:r>
            <a:endParaRPr lang="en-US" altLang="ja-JP" sz="1200" b="1" kern="100" dirty="0">
              <a:solidFill>
                <a:schemeClr val="accent2">
                  <a:lumMod val="60000"/>
                  <a:lumOff val="4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81D6945-4BE5-950C-E434-D7EC24BC1B1C}"/>
              </a:ext>
            </a:extLst>
          </p:cNvPr>
          <p:cNvCxnSpPr>
            <a:cxnSpLocks/>
          </p:cNvCxnSpPr>
          <p:nvPr/>
        </p:nvCxnSpPr>
        <p:spPr>
          <a:xfrm>
            <a:off x="7320146" y="620688"/>
            <a:ext cx="432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4423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DE8AD-5245-E134-8A31-CDA4FB713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6B1EC2-96F3-8649-E702-86F0F00A4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様式</a:t>
            </a: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3-1】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提案内容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AAF4F1A-12CE-3777-D09F-F1C3F96D4531}"/>
              </a:ext>
            </a:extLst>
          </p:cNvPr>
          <p:cNvSpPr/>
          <p:nvPr/>
        </p:nvSpPr>
        <p:spPr>
          <a:xfrm>
            <a:off x="552560" y="1556792"/>
            <a:ext cx="1296000" cy="5256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自治体へのシステム構築</a:t>
            </a:r>
            <a:r>
              <a:rPr lang="en-US" altLang="ja-JP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/</a:t>
            </a: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ツール導入等の支援実績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CCB6C7D-BE18-1FA7-6CE7-90304462B9DE}"/>
              </a:ext>
            </a:extLst>
          </p:cNvPr>
          <p:cNvSpPr/>
          <p:nvPr/>
        </p:nvSpPr>
        <p:spPr>
          <a:xfrm>
            <a:off x="1919534" y="1556792"/>
            <a:ext cx="9733665" cy="52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altLang="ja-JP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ja-JP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92D9FF3-17DF-D83D-C694-1493CF1E7FCD}"/>
              </a:ext>
            </a:extLst>
          </p:cNvPr>
          <p:cNvSpPr/>
          <p:nvPr/>
        </p:nvSpPr>
        <p:spPr>
          <a:xfrm>
            <a:off x="1919536" y="1052784"/>
            <a:ext cx="9733664" cy="43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9D373A5-D4A9-0C02-FB91-DD22EA8FA16A}"/>
              </a:ext>
            </a:extLst>
          </p:cNvPr>
          <p:cNvSpPr/>
          <p:nvPr/>
        </p:nvSpPr>
        <p:spPr>
          <a:xfrm>
            <a:off x="552560" y="1052784"/>
            <a:ext cx="1296000" cy="432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実証事業名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72C2A1-6D3A-7FD9-DC40-7109FAACC319}"/>
              </a:ext>
            </a:extLst>
          </p:cNvPr>
          <p:cNvSpPr txBox="1"/>
          <p:nvPr/>
        </p:nvSpPr>
        <p:spPr>
          <a:xfrm>
            <a:off x="1992720" y="6525368"/>
            <a:ext cx="7200000" cy="2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25437"/>
            <a:r>
              <a:rPr kumimoji="0" lang="ja-JP" altLang="ja-JP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注</a:t>
            </a:r>
            <a:r>
              <a:rPr kumimoji="0" lang="ja-JP" alt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　記入欄が</a:t>
            </a:r>
            <a:r>
              <a:rPr kumimoji="0" lang="ja-JP" altLang="ja-JP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不足する場合</a:t>
            </a:r>
            <a:r>
              <a:rPr kumimoji="0" lang="ja-JP" alt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、その他の項目がある場合</a:t>
            </a:r>
            <a:r>
              <a:rPr kumimoji="0" lang="ja-JP" altLang="ja-JP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は、適宜行を増やして</a:t>
            </a:r>
            <a:r>
              <a:rPr kumimoji="0" lang="ja-JP" altLang="en-US" sz="105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ください。</a:t>
            </a:r>
            <a:endParaRPr kumimoji="0" lang="ja-JP" altLang="ja-JP" sz="1200" b="1" dirty="0">
              <a:solidFill>
                <a:schemeClr val="accent2">
                  <a:lumMod val="60000"/>
                  <a:lumOff val="4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1CCF5C28-32C8-B220-305B-F8A75E396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00841"/>
              </p:ext>
            </p:extLst>
          </p:nvPr>
        </p:nvGraphicFramePr>
        <p:xfrm>
          <a:off x="1991544" y="1628800"/>
          <a:ext cx="9528888" cy="48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0721">
                  <a:extLst>
                    <a:ext uri="{9D8B030D-6E8A-4147-A177-3AD203B41FA5}">
                      <a16:colId xmlns:a16="http://schemas.microsoft.com/office/drawing/2014/main" val="1850113968"/>
                    </a:ext>
                  </a:extLst>
                </a:gridCol>
                <a:gridCol w="8128167">
                  <a:extLst>
                    <a:ext uri="{9D8B030D-6E8A-4147-A177-3AD203B41FA5}">
                      <a16:colId xmlns:a16="http://schemas.microsoft.com/office/drawing/2014/main" val="204052623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spc="-12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提案内容　</a:t>
                      </a:r>
                      <a:r>
                        <a:rPr lang="en-US" altLang="ja-JP" sz="1200" b="1" spc="-12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1" spc="-12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貴社において、別途ご提案内容の詳細を説明する追加資料があれば、別添としてご提出ください。</a:t>
                      </a:r>
                      <a:endParaRPr lang="en-US" altLang="ja-JP" sz="1200" b="1" spc="-12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4308" marR="44308" marT="44308" marB="44308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100" spc="-12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210728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b="1" spc="-12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ICT</a:t>
                      </a:r>
                      <a:r>
                        <a:rPr lang="ja-JP" altLang="en-US" sz="1200" b="1" spc="-12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ツール等の導入</a:t>
                      </a:r>
                      <a:endParaRPr lang="en-US" altLang="ja-JP" sz="1200" b="1" spc="-12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4308" marR="44308" marT="44308" marB="44308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実証準備の進め方、実施内容を記入してください</a:t>
                      </a:r>
                      <a:br>
                        <a:rPr kumimoji="1" lang="en-US" altLang="ja-JP" sz="1200" b="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ja-JP" sz="1200" b="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kumimoji="1" lang="ja-JP" altLang="en-US" sz="1200" b="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役割分担（貴社</a:t>
                      </a:r>
                      <a:r>
                        <a:rPr kumimoji="1" lang="en-US" altLang="ja-JP" sz="1200" b="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ja-JP" altLang="en-US" sz="1200" b="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県庁側）を想定している場合は、わかるように記入してください</a:t>
                      </a:r>
                      <a:endParaRPr lang="ja-JP" altLang="en-US" sz="1200" b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4308" marR="44308" marT="44308" marB="44308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890295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spc="-12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実証内容（テスト、課題整理　等）</a:t>
                      </a:r>
                      <a:endParaRPr lang="en-US" altLang="ja-JP" sz="1200" b="1" spc="-12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4308" marR="44308" marT="44308" marB="44308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業務課題を解決のため、貴社の提案（実証方法、実施内容、効果検証方法）を記入してください</a:t>
                      </a:r>
                      <a:endParaRPr kumimoji="1" lang="en-US" altLang="ja-JP" sz="1200" b="1" kern="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b="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※</a:t>
                      </a:r>
                      <a:r>
                        <a:rPr kumimoji="1" lang="ja-JP" altLang="en-US" sz="1200" b="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役割分担（貴社</a:t>
                      </a:r>
                      <a:r>
                        <a:rPr kumimoji="1" lang="en-US" altLang="ja-JP" sz="1200" b="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ja-JP" altLang="en-US" sz="1200" b="0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県庁側）を想定している場合は、わかるように記入してください</a:t>
                      </a:r>
                      <a:endParaRPr kumimoji="1" lang="en-US" altLang="ja-JP" sz="1200" b="1" kern="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4308" marR="44308" marT="44308" marB="44308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75143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spc="-12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県庁（原課）への</a:t>
                      </a:r>
                      <a:endParaRPr lang="en-US" altLang="ja-JP" sz="1200" b="1" spc="-12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1" spc="-12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サポート</a:t>
                      </a:r>
                      <a:endParaRPr lang="en-US" altLang="ja-JP" sz="1200" b="1" spc="-12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1" spc="-12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44308" marR="44308" marT="44308" marB="44308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kern="1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実施事業を円滑に進めるため、貴社が想定している県庁へのサポート内容などを記入してください</a:t>
                      </a:r>
                      <a:endParaRPr kumimoji="1" lang="en-US" altLang="ja-JP" sz="1200" b="1" kern="100" dirty="0">
                        <a:solidFill>
                          <a:schemeClr val="bg1">
                            <a:lumMod val="85000"/>
                          </a:schemeClr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44308" marR="44308" marT="44308" marB="44308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1FE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405582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6E47EED-B71A-6575-FC3E-270EDE5EF68D}"/>
              </a:ext>
            </a:extLst>
          </p:cNvPr>
          <p:cNvSpPr/>
          <p:nvPr/>
        </p:nvSpPr>
        <p:spPr>
          <a:xfrm>
            <a:off x="6023992" y="188640"/>
            <a:ext cx="1224000" cy="432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354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事業者名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2CA2F50-5DC1-29B0-12ED-A64C39C96AB6}"/>
              </a:ext>
            </a:extLst>
          </p:cNvPr>
          <p:cNvSpPr/>
          <p:nvPr/>
        </p:nvSpPr>
        <p:spPr>
          <a:xfrm>
            <a:off x="7320146" y="188640"/>
            <a:ext cx="4320000" cy="432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貴社名をご記入ください</a:t>
            </a:r>
            <a:endParaRPr lang="en-US" altLang="ja-JP" sz="1200" b="1" kern="100" dirty="0">
              <a:solidFill>
                <a:schemeClr val="accent2">
                  <a:lumMod val="60000"/>
                  <a:lumOff val="4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F23BE8A-9130-CF4E-29B8-C1FE6EE82FFA}"/>
              </a:ext>
            </a:extLst>
          </p:cNvPr>
          <p:cNvCxnSpPr>
            <a:cxnSpLocks/>
          </p:cNvCxnSpPr>
          <p:nvPr/>
        </p:nvCxnSpPr>
        <p:spPr>
          <a:xfrm>
            <a:off x="7320146" y="620688"/>
            <a:ext cx="432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6089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A7C38-4F33-A149-745F-5DC473595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C0B11B-4CD2-E426-8908-3AA1BC63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様式</a:t>
            </a: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3-2】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提案内容（任意）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982FF98-2A9D-145F-14EC-78E465DECCCB}"/>
              </a:ext>
            </a:extLst>
          </p:cNvPr>
          <p:cNvSpPr/>
          <p:nvPr/>
        </p:nvSpPr>
        <p:spPr>
          <a:xfrm>
            <a:off x="552560" y="1557368"/>
            <a:ext cx="1296000" cy="5256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実証後の</a:t>
            </a:r>
            <a:endParaRPr lang="en-US" altLang="ja-JP" sz="1200" b="1" spc="-1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本番導入イメージ</a:t>
            </a:r>
            <a:endParaRPr lang="en-US" altLang="ja-JP" sz="1200" b="1" spc="-1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D7E72FA-FF72-3087-09BA-BB48EF4E73BD}"/>
              </a:ext>
            </a:extLst>
          </p:cNvPr>
          <p:cNvSpPr/>
          <p:nvPr/>
        </p:nvSpPr>
        <p:spPr>
          <a:xfrm>
            <a:off x="1919536" y="1557368"/>
            <a:ext cx="9733664" cy="52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4E82FF6-4E5B-F08E-6E38-B717089C777E}"/>
              </a:ext>
            </a:extLst>
          </p:cNvPr>
          <p:cNvSpPr/>
          <p:nvPr/>
        </p:nvSpPr>
        <p:spPr>
          <a:xfrm>
            <a:off x="1919536" y="1052784"/>
            <a:ext cx="9733664" cy="43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1B7F1EE1-DD6A-659B-20B4-63D8B9D2A82F}"/>
              </a:ext>
            </a:extLst>
          </p:cNvPr>
          <p:cNvSpPr/>
          <p:nvPr/>
        </p:nvSpPr>
        <p:spPr>
          <a:xfrm>
            <a:off x="552560" y="1052784"/>
            <a:ext cx="1296000" cy="432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実証事業名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47FC8F-3D13-B3AC-7D0C-A09B0986939F}"/>
              </a:ext>
            </a:extLst>
          </p:cNvPr>
          <p:cNvSpPr/>
          <p:nvPr/>
        </p:nvSpPr>
        <p:spPr>
          <a:xfrm>
            <a:off x="6023992" y="188640"/>
            <a:ext cx="1224000" cy="432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354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806026C-C6C1-A96F-DBC8-3ABBB1898F3F}"/>
              </a:ext>
            </a:extLst>
          </p:cNvPr>
          <p:cNvSpPr/>
          <p:nvPr/>
        </p:nvSpPr>
        <p:spPr>
          <a:xfrm>
            <a:off x="7320146" y="188640"/>
            <a:ext cx="4320000" cy="432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貴社名をご記入ください</a:t>
            </a:r>
            <a:endParaRPr lang="en-US" altLang="ja-JP" sz="1200" b="1" kern="100" dirty="0">
              <a:solidFill>
                <a:schemeClr val="accent2">
                  <a:lumMod val="60000"/>
                  <a:lumOff val="4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12EE846-DCBF-99D4-F0A1-4C92625A03D9}"/>
              </a:ext>
            </a:extLst>
          </p:cNvPr>
          <p:cNvCxnSpPr>
            <a:cxnSpLocks/>
          </p:cNvCxnSpPr>
          <p:nvPr/>
        </p:nvCxnSpPr>
        <p:spPr>
          <a:xfrm>
            <a:off x="7320146" y="620688"/>
            <a:ext cx="432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3347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93293-25BF-DE5C-6737-A88A5875D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03DD0D-6DDA-A0A5-3D24-D4A21C50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様式</a:t>
            </a: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4】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実証要件案確認事項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D7C702-E9E5-EF9C-7BEE-25F6E6AAFF0B}"/>
              </a:ext>
            </a:extLst>
          </p:cNvPr>
          <p:cNvSpPr/>
          <p:nvPr/>
        </p:nvSpPr>
        <p:spPr>
          <a:xfrm>
            <a:off x="552560" y="1557368"/>
            <a:ext cx="1296000" cy="5256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実証後の</a:t>
            </a:r>
            <a:endParaRPr lang="en-US" altLang="ja-JP" sz="1200" b="1" spc="-1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>
              <a:defRPr/>
            </a:pPr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本番導入イメージ</a:t>
            </a:r>
            <a:endParaRPr lang="en-US" altLang="ja-JP" sz="1200" b="1" spc="-1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F37ADC5-B090-18F6-E621-FD6CD1A62CB4}"/>
              </a:ext>
            </a:extLst>
          </p:cNvPr>
          <p:cNvSpPr/>
          <p:nvPr/>
        </p:nvSpPr>
        <p:spPr>
          <a:xfrm>
            <a:off x="1919536" y="1557368"/>
            <a:ext cx="9733664" cy="52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1EDCB7B-4C90-9C36-07A5-E4E7C4B27A07}"/>
              </a:ext>
            </a:extLst>
          </p:cNvPr>
          <p:cNvSpPr/>
          <p:nvPr/>
        </p:nvSpPr>
        <p:spPr>
          <a:xfrm>
            <a:off x="552560" y="1052784"/>
            <a:ext cx="1296000" cy="432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実証事業名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31A2A9D-D0B3-75E2-0951-BC4A77042EE5}"/>
              </a:ext>
            </a:extLst>
          </p:cNvPr>
          <p:cNvSpPr/>
          <p:nvPr/>
        </p:nvSpPr>
        <p:spPr>
          <a:xfrm>
            <a:off x="6023992" y="188640"/>
            <a:ext cx="1224000" cy="432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354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1A4110-4A41-E891-8403-B835B582F328}"/>
              </a:ext>
            </a:extLst>
          </p:cNvPr>
          <p:cNvSpPr/>
          <p:nvPr/>
        </p:nvSpPr>
        <p:spPr>
          <a:xfrm>
            <a:off x="7320146" y="188640"/>
            <a:ext cx="4320000" cy="432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貴社名をご記入ください</a:t>
            </a:r>
            <a:endParaRPr lang="en-US" altLang="ja-JP" sz="1200" b="1" kern="100" dirty="0">
              <a:solidFill>
                <a:schemeClr val="accent2">
                  <a:lumMod val="60000"/>
                  <a:lumOff val="4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774B68A-6F07-7275-9CA4-CC323C892808}"/>
              </a:ext>
            </a:extLst>
          </p:cNvPr>
          <p:cNvCxnSpPr>
            <a:cxnSpLocks/>
          </p:cNvCxnSpPr>
          <p:nvPr/>
        </p:nvCxnSpPr>
        <p:spPr>
          <a:xfrm>
            <a:off x="7320146" y="620688"/>
            <a:ext cx="432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200AE7CE-978F-F821-64CC-B62E6498C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03186"/>
              </p:ext>
            </p:extLst>
          </p:nvPr>
        </p:nvGraphicFramePr>
        <p:xfrm>
          <a:off x="1992608" y="1701296"/>
          <a:ext cx="9576000" cy="460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341965416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381847410"/>
                    </a:ext>
                  </a:extLst>
                </a:gridCol>
                <a:gridCol w="6840000">
                  <a:extLst>
                    <a:ext uri="{9D8B030D-6E8A-4147-A177-3AD203B41FA5}">
                      <a16:colId xmlns:a16="http://schemas.microsoft.com/office/drawing/2014/main" val="3943308133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5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協議したい要件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5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協議事項</a:t>
                      </a:r>
                      <a:endParaRPr lang="ja-JP" sz="15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54337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4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04093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4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 </a:t>
                      </a: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01526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4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 </a:t>
                      </a: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6702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580143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4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5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429344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A3FAE38-A6C3-481B-E5C5-1AD62454AEB3}"/>
              </a:ext>
            </a:extLst>
          </p:cNvPr>
          <p:cNvSpPr/>
          <p:nvPr/>
        </p:nvSpPr>
        <p:spPr>
          <a:xfrm>
            <a:off x="1919536" y="1052784"/>
            <a:ext cx="9733664" cy="43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479B469-5E14-57DA-FF23-99D71B98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688" y="6402322"/>
            <a:ext cx="7200000" cy="3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542" tIns="56271" rIns="112542" bIns="56271" numCol="1" anchor="ctr" anchorCtr="0" compatLnSpc="1">
            <a:prstTxWarp prst="textNoShape">
              <a:avLst/>
            </a:prstTxWarp>
            <a:spAutoFit/>
          </a:bodyPr>
          <a:lstStyle/>
          <a:p>
            <a:pPr defTabSz="1125437"/>
            <a:r>
              <a:rPr kumimoji="0" lang="ja-JP" altLang="ja-JP" sz="1354" b="1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注　</a:t>
            </a:r>
            <a:r>
              <a:rPr kumimoji="0" lang="ja-JP" altLang="en-US" sz="1354" b="1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協議事項欄が</a:t>
            </a:r>
            <a:r>
              <a:rPr kumimoji="0" lang="ja-JP" altLang="ja-JP" sz="1354" b="1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不足する場合は、適宜行を増やして</a:t>
            </a:r>
            <a:r>
              <a:rPr kumimoji="0" lang="ja-JP" altLang="en-US" sz="1354" b="1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ください。</a:t>
            </a:r>
            <a:endParaRPr kumimoji="0" lang="ja-JP" altLang="ja-JP" sz="2215" b="1" dirty="0">
              <a:solidFill>
                <a:srgbClr val="4B4B4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5456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12E70-F36D-9C74-F593-FBB18589F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7FE6F5-6172-E4BC-2C76-954A8CE35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</a:b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【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様式</a:t>
            </a:r>
            <a:r>
              <a:rPr lang="en-US" altLang="ja-JP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5】</a:t>
            </a:r>
            <a:r>
              <a:rPr lang="ja-JP" altLang="en-US" b="1" kern="100" dirty="0">
                <a:solidFill>
                  <a:srgbClr val="4B4B4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質問書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2DD3E9B-21B8-A10F-83C0-1E5A08568DF0}"/>
              </a:ext>
            </a:extLst>
          </p:cNvPr>
          <p:cNvSpPr/>
          <p:nvPr/>
        </p:nvSpPr>
        <p:spPr>
          <a:xfrm>
            <a:off x="552560" y="2060848"/>
            <a:ext cx="1296000" cy="4752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/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質問事項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CDA3347-72F1-8052-67E8-3FEF2C2CA3E0}"/>
              </a:ext>
            </a:extLst>
          </p:cNvPr>
          <p:cNvSpPr/>
          <p:nvPr/>
        </p:nvSpPr>
        <p:spPr>
          <a:xfrm>
            <a:off x="1919536" y="2060848"/>
            <a:ext cx="9733664" cy="475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E9640D9-DFF8-3E95-CBB6-7656BE754CB3}"/>
              </a:ext>
            </a:extLst>
          </p:cNvPr>
          <p:cNvSpPr/>
          <p:nvPr/>
        </p:nvSpPr>
        <p:spPr>
          <a:xfrm>
            <a:off x="1919536" y="1052784"/>
            <a:ext cx="9733664" cy="43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sz="1200" b="1" kern="100" dirty="0">
              <a:solidFill>
                <a:schemeClr val="bg1">
                  <a:lumMod val="8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B6D0B2B-BFEF-2A8A-2881-474DA59B6D98}"/>
              </a:ext>
            </a:extLst>
          </p:cNvPr>
          <p:cNvSpPr/>
          <p:nvPr/>
        </p:nvSpPr>
        <p:spPr>
          <a:xfrm>
            <a:off x="552560" y="1052784"/>
            <a:ext cx="1296000" cy="432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実証事業名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555454F-261F-37FA-11B0-DBB79457C1B1}"/>
              </a:ext>
            </a:extLst>
          </p:cNvPr>
          <p:cNvSpPr/>
          <p:nvPr/>
        </p:nvSpPr>
        <p:spPr>
          <a:xfrm>
            <a:off x="6023992" y="188640"/>
            <a:ext cx="1224000" cy="432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4308" tIns="44308" rIns="44308" bIns="44308" anchor="ctr"/>
          <a:lstStyle/>
          <a:p>
            <a:pPr algn="ctr">
              <a:defRPr/>
            </a:pPr>
            <a:r>
              <a:rPr lang="ja-JP" altLang="en-US" sz="1354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事業者名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E191E4-A0F4-18FE-3A47-AFC0801F649C}"/>
              </a:ext>
            </a:extLst>
          </p:cNvPr>
          <p:cNvSpPr/>
          <p:nvPr/>
        </p:nvSpPr>
        <p:spPr>
          <a:xfrm>
            <a:off x="7320146" y="188640"/>
            <a:ext cx="4320000" cy="432000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2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貴社名をご記入</a:t>
            </a:r>
            <a:r>
              <a:rPr lang="ja-JP" altLang="en-US" sz="1200" b="1" kern="100" dirty="0">
                <a:solidFill>
                  <a:srgbClr val="70A6F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ください</a:t>
            </a:r>
            <a:endParaRPr lang="en-US" altLang="ja-JP" sz="1200" b="1" kern="100" dirty="0">
              <a:solidFill>
                <a:srgbClr val="70A6FB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E148393-F81C-7704-A813-86B697978AB0}"/>
              </a:ext>
            </a:extLst>
          </p:cNvPr>
          <p:cNvCxnSpPr>
            <a:cxnSpLocks/>
          </p:cNvCxnSpPr>
          <p:nvPr/>
        </p:nvCxnSpPr>
        <p:spPr>
          <a:xfrm>
            <a:off x="7320146" y="620688"/>
            <a:ext cx="432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97E84C4-6A6F-8171-F289-39AF70992FA6}"/>
              </a:ext>
            </a:extLst>
          </p:cNvPr>
          <p:cNvSpPr/>
          <p:nvPr/>
        </p:nvSpPr>
        <p:spPr>
          <a:xfrm>
            <a:off x="1919536" y="1556840"/>
            <a:ext cx="3240000" cy="43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sz="12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氏名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3F7067D-16ED-2377-C731-4F4C818DDA19}"/>
              </a:ext>
            </a:extLst>
          </p:cNvPr>
          <p:cNvSpPr/>
          <p:nvPr/>
        </p:nvSpPr>
        <p:spPr>
          <a:xfrm>
            <a:off x="552560" y="1556840"/>
            <a:ext cx="1296000" cy="432000"/>
          </a:xfrm>
          <a:prstGeom prst="rect">
            <a:avLst/>
          </a:prstGeom>
          <a:solidFill>
            <a:srgbClr val="045890">
              <a:alpha val="80000"/>
            </a:srgbClr>
          </a:solidFill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1200" b="1" spc="-12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担当者連絡先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DBBAB00-6C26-27D9-E488-4B9A826D9A0F}"/>
              </a:ext>
            </a:extLst>
          </p:cNvPr>
          <p:cNvSpPr/>
          <p:nvPr/>
        </p:nvSpPr>
        <p:spPr>
          <a:xfrm>
            <a:off x="5159896" y="1556840"/>
            <a:ext cx="3240000" cy="43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sz="12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電話番号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A9A26D4-EE6A-0BAC-4917-70AAA05AFB6D}"/>
              </a:ext>
            </a:extLst>
          </p:cNvPr>
          <p:cNvSpPr/>
          <p:nvPr/>
        </p:nvSpPr>
        <p:spPr>
          <a:xfrm>
            <a:off x="8400256" y="1556840"/>
            <a:ext cx="3252944" cy="432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ja-JP" altLang="en-US" sz="12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メールアドレス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1B2FAD2B-239E-18DE-104E-98221E218073}"/>
              </a:ext>
            </a:extLst>
          </p:cNvPr>
          <p:cNvGraphicFramePr>
            <a:graphicFrameLocks noGrp="1"/>
          </p:cNvGraphicFramePr>
          <p:nvPr/>
        </p:nvGraphicFramePr>
        <p:xfrm>
          <a:off x="1992608" y="2132856"/>
          <a:ext cx="9576000" cy="43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341965416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381847410"/>
                    </a:ext>
                  </a:extLst>
                </a:gridCol>
                <a:gridCol w="6840000">
                  <a:extLst>
                    <a:ext uri="{9D8B030D-6E8A-4147-A177-3AD203B41FA5}">
                      <a16:colId xmlns:a16="http://schemas.microsoft.com/office/drawing/2014/main" val="3943308133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5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質問事項</a:t>
                      </a:r>
                    </a:p>
                  </a:txBody>
                  <a:tcPr marL="62865" marR="62865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5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内容</a:t>
                      </a:r>
                      <a:endParaRPr lang="ja-JP" sz="15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54337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4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n-US" alt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040938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4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 </a:t>
                      </a: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701526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200025" indent="-200025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400" b="1" kern="100" dirty="0">
                          <a:solidFill>
                            <a:schemeClr val="tx1"/>
                          </a:solidFill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</a:t>
                      </a:r>
                      <a:endParaRPr lang="ja-JP" sz="1400" b="1" kern="100" dirty="0">
                        <a:solidFill>
                          <a:schemeClr val="tx1"/>
                        </a:solidFill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effectLst/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 </a:t>
                      </a: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0025" indent="-200025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ja-JP" sz="1400" b="1" kern="100" dirty="0">
                        <a:effectLst/>
                        <a:latin typeface="BIZ UDPゴシック" panose="020B0400000000000000" pitchFamily="50" charset="-128"/>
                        <a:ea typeface="BIZ UDP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7372" marR="77372" marT="0" marB="0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767025"/>
                  </a:ext>
                </a:extLst>
              </a:tr>
            </a:tbl>
          </a:graphicData>
        </a:graphic>
      </p:graphicFrame>
      <p:sp>
        <p:nvSpPr>
          <p:cNvPr id="12" name="Rectangle 1">
            <a:extLst>
              <a:ext uri="{FF2B5EF4-FFF2-40B4-BE49-F238E27FC236}">
                <a16:creationId xmlns:a16="http://schemas.microsoft.com/office/drawing/2014/main" id="{43DEC9A0-4A31-6BFF-2BB4-F54424DE7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688" y="6597376"/>
            <a:ext cx="720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542" tIns="56271" rIns="112542" bIns="56271" numCol="1" anchor="ctr" anchorCtr="0" compatLnSpc="1">
            <a:prstTxWarp prst="textNoShape">
              <a:avLst/>
            </a:prstTxWarp>
            <a:spAutoFit/>
          </a:bodyPr>
          <a:lstStyle/>
          <a:p>
            <a:pPr defTabSz="1125437"/>
            <a:r>
              <a:rPr kumimoji="0" lang="ja-JP" altLang="ja-JP" sz="1200" b="1" dirty="0">
                <a:solidFill>
                  <a:srgbClr val="70A6F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注　</a:t>
            </a:r>
            <a:r>
              <a:rPr kumimoji="0" lang="ja-JP" altLang="en-US" sz="1200" b="1" dirty="0">
                <a:solidFill>
                  <a:srgbClr val="70A6F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記入欄が</a:t>
            </a:r>
            <a:r>
              <a:rPr kumimoji="0" lang="ja-JP" altLang="ja-JP" sz="1200" b="1" dirty="0">
                <a:solidFill>
                  <a:srgbClr val="70A6F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不足する場合は、適宜</a:t>
            </a:r>
            <a:r>
              <a:rPr kumimoji="0" lang="ja-JP" altLang="en-US" sz="1200" b="1" dirty="0">
                <a:solidFill>
                  <a:srgbClr val="70A6F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r>
              <a:rPr kumimoji="0" lang="ja-JP" altLang="ja-JP" sz="1200" b="1" dirty="0">
                <a:solidFill>
                  <a:srgbClr val="70A6F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行を増やして</a:t>
            </a:r>
            <a:r>
              <a:rPr kumimoji="0" lang="ja-JP" altLang="en-US" sz="1200" b="1" dirty="0">
                <a:solidFill>
                  <a:srgbClr val="70A6FB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ください。</a:t>
            </a:r>
            <a:endParaRPr kumimoji="0" lang="ja-JP" altLang="ja-JP" sz="2000" b="1" dirty="0">
              <a:solidFill>
                <a:srgbClr val="70A6FB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3423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Fortience_PPT">
  <a:themeElements>
    <a:clrScheme name="Fortience_250630">
      <a:dk1>
        <a:srgbClr val="434343"/>
      </a:dk1>
      <a:lt1>
        <a:srgbClr val="FFFFFF"/>
      </a:lt1>
      <a:dk2>
        <a:srgbClr val="2B245C"/>
      </a:dk2>
      <a:lt2>
        <a:srgbClr val="7D7D7D"/>
      </a:lt2>
      <a:accent1>
        <a:srgbClr val="003DA5"/>
      </a:accent1>
      <a:accent2>
        <a:srgbClr val="116AF8"/>
      </a:accent2>
      <a:accent3>
        <a:srgbClr val="04AED6"/>
      </a:accent3>
      <a:accent4>
        <a:srgbClr val="7848DC"/>
      </a:accent4>
      <a:accent5>
        <a:srgbClr val="88BE7A"/>
      </a:accent5>
      <a:accent6>
        <a:srgbClr val="02788E"/>
      </a:accent6>
      <a:hlink>
        <a:srgbClr val="467886"/>
      </a:hlink>
      <a:folHlink>
        <a:srgbClr val="96607D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Fortience_250630">
    <a:dk1>
      <a:srgbClr val="434343"/>
    </a:dk1>
    <a:lt1>
      <a:srgbClr val="FFFFFF"/>
    </a:lt1>
    <a:dk2>
      <a:srgbClr val="2B245C"/>
    </a:dk2>
    <a:lt2>
      <a:srgbClr val="7D7D7D"/>
    </a:lt2>
    <a:accent1>
      <a:srgbClr val="003DA5"/>
    </a:accent1>
    <a:accent2>
      <a:srgbClr val="116AF8"/>
    </a:accent2>
    <a:accent3>
      <a:srgbClr val="04AED6"/>
    </a:accent3>
    <a:accent4>
      <a:srgbClr val="7848DC"/>
    </a:accent4>
    <a:accent5>
      <a:srgbClr val="88BE7A"/>
    </a:accent5>
    <a:accent6>
      <a:srgbClr val="02788E"/>
    </a:accent6>
    <a:hlink>
      <a:srgbClr val="467886"/>
    </a:hlink>
    <a:folHlink>
      <a:srgbClr val="96607D"/>
    </a:folHlink>
  </a:clrScheme>
</a:themeOverride>
</file>

<file path=docMetadata/LabelInfo.xml><?xml version="1.0" encoding="utf-8"?>
<clbl:labelList xmlns:clbl="http://schemas.microsoft.com/office/2020/mipLabelMetadata">
  <clbl:label id="{2ad658c1-f79e-4a01-817e-6b83dae3a9aa}" enabled="0" method="" siteId="{2ad658c1-f79e-4a01-817e-6b83dae3a9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99984</TotalTime>
  <Words>562</Words>
  <Application>Microsoft Office PowerPoint</Application>
  <PresentationFormat>ワイド画面</PresentationFormat>
  <Paragraphs>88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BIZ UDPゴシック</vt:lpstr>
      <vt:lpstr>Meiryo UI</vt:lpstr>
      <vt:lpstr>游ゴシック</vt:lpstr>
      <vt:lpstr>Arial</vt:lpstr>
      <vt:lpstr>Fortience_PPT</vt:lpstr>
      <vt:lpstr>【提出様式集】様式1～5</vt:lpstr>
      <vt:lpstr> 【様式1】企業情報</vt:lpstr>
      <vt:lpstr> 【様式2】導入するICTツール情報</vt:lpstr>
      <vt:lpstr> 【様式3-1】提案内容</vt:lpstr>
      <vt:lpstr> 【様式3-2】提案内容（任意）</vt:lpstr>
      <vt:lpstr> 【様式4】実証要件案確認事項</vt:lpstr>
      <vt:lpstr> 【様式5】質問書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Miyake, Shunsuke</cp:lastModifiedBy>
  <cp:revision>83</cp:revision>
  <dcterms:created xsi:type="dcterms:W3CDTF">2025-06-19T09:35:46Z</dcterms:created>
  <dcterms:modified xsi:type="dcterms:W3CDTF">2026-04-14T06:34:06Z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844c618-538c-404a-b2f6-f58b5e4f4fae_Enabled">
    <vt:lpwstr>true</vt:lpwstr>
  </property>
  <property fmtid="{D5CDD505-2E9C-101B-9397-08002B2CF9AE}" pid="3" name="MSIP_Label_a844c618-538c-404a-b2f6-f58b5e4f4fae_SetDate">
    <vt:lpwstr>2025-06-19T09:36:37Z</vt:lpwstr>
  </property>
  <property fmtid="{D5CDD505-2E9C-101B-9397-08002B2CF9AE}" pid="4" name="MSIP_Label_a844c618-538c-404a-b2f6-f58b5e4f4fae_Method">
    <vt:lpwstr>Privileged</vt:lpwstr>
  </property>
  <property fmtid="{D5CDD505-2E9C-101B-9397-08002B2CF9AE}" pid="5" name="MSIP_Label_a844c618-538c-404a-b2f6-f58b5e4f4fae_Name">
    <vt:lpwstr>Public</vt:lpwstr>
  </property>
  <property fmtid="{D5CDD505-2E9C-101B-9397-08002B2CF9AE}" pid="6" name="MSIP_Label_a844c618-538c-404a-b2f6-f58b5e4f4fae_SiteId">
    <vt:lpwstr>41eb501a-f671-4ce0-a5bf-b64168c3705f</vt:lpwstr>
  </property>
  <property fmtid="{D5CDD505-2E9C-101B-9397-08002B2CF9AE}" pid="7" name="MSIP_Label_a844c618-538c-404a-b2f6-f58b5e4f4fae_ActionId">
    <vt:lpwstr>e923e32c-e792-47b4-a49e-36419bee7a3c</vt:lpwstr>
  </property>
  <property fmtid="{D5CDD505-2E9C-101B-9397-08002B2CF9AE}" pid="8" name="MSIP_Label_a844c618-538c-404a-b2f6-f58b5e4f4fae_ContentBits">
    <vt:lpwstr>0</vt:lpwstr>
  </property>
  <property fmtid="{D5CDD505-2E9C-101B-9397-08002B2CF9AE}" pid="9" name="MSIP_Label_a844c618-538c-404a-b2f6-f58b5e4f4fae_Tag">
    <vt:lpwstr>50, 0, 1, 1</vt:lpwstr>
  </property>
</Properties>
</file>