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comments/modernComment_10B_5E5E517.xml" ContentType="application/vnd.ms-powerpoint.comments+xml"/>
  <Override PartName="/ppt/comments/modernComment_10D_19141610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2" r:id="rId2"/>
    <p:sldId id="267" r:id="rId3"/>
    <p:sldId id="269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62742FC5-95C3-4AE8-9561-13C6B2235046}">
          <p14:sldIdLst>
            <p14:sldId id="262"/>
            <p14:sldId id="267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B96C91E-3893-41F5-CCBB-F50BE4F627F9}" name="岡原 恵美" initials="岡原" userId="S-1-5-21-1313634029-150385940-361892042-1197" providerId="AD"/>
  <p188:author id="{6E06162D-1195-CDDC-CBF1-A6EA1402FDC2}" name="矢野 達也" initials="達矢" userId="S::yano-tatsuya@pref.miyazaki.lg.jp::c615f1e7-a93c-4d77-9c3c-651b27b7f210" providerId="AD"/>
  <p188:author id="{D4276658-07B6-DF75-7ECC-D372BDD6796A}" name="泰田 優花" initials="優泰" userId="S::taida-yuka@pref.miyazaki.lg.jp::28025c7b-7cea-48c0-8264-e4a7378fea45" providerId="AD"/>
  <p188:author id="{400CE885-5929-EE4A-DDCB-1351946F8605}" name="佐藤 郁眞" initials="郁佐" userId="S::sato-ikumi@pref.miyazaki.lg.jp::5ec67d10-3939-4a8e-abef-8225fe241860" providerId="AD"/>
  <p188:author id="{CDC5FCC6-9DA8-3228-2B78-BE9C0DFDC299}" name="Miyake, Shunsuke" initials="俊三" userId="S::miyakes@fortience.com::dd2f03c6-16b3-4fd4-8bed-24507f89bd03" providerId="AD"/>
  <p188:author id="{6B2456D2-5E16-FC80-B425-EC45C83369DD}" name="黒田 大輔" initials="黒大" userId="S::kuroda-daisuke@pref.miyazaki.lg.jp::2c9f10c3-a06a-4d8f-9133-413363dc657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6FB"/>
    <a:srgbClr val="CFE1FE"/>
    <a:srgbClr val="045890"/>
    <a:srgbClr val="FFFFFF"/>
    <a:srgbClr val="001443"/>
    <a:srgbClr val="FFCCFF"/>
    <a:srgbClr val="FFCCCC"/>
    <a:srgbClr val="A0C3FC"/>
    <a:srgbClr val="C6F3FE"/>
    <a:srgbClr val="BAD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51" autoAdjust="0"/>
    <p:restoredTop sz="94920" autoAdjust="0"/>
  </p:normalViewPr>
  <p:slideViewPr>
    <p:cSldViewPr>
      <p:cViewPr varScale="1">
        <p:scale>
          <a:sx n="82" d="100"/>
          <a:sy n="82" d="100"/>
        </p:scale>
        <p:origin x="72" y="55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604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omments/modernComment_10B_5E5E51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EBEA545-91F9-48D0-A553-AE477ED330E2}" authorId="{CDC5FCC6-9DA8-3228-2B78-BE9C0DFDC299}" created="2026-04-09T05:36:40.99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98952471" sldId="267"/>
      <ac:graphicFrameMk id="13" creationId="{AA461C9D-1236-487D-DCE0-2CBA369C4CF2}"/>
    </ac:deMkLst>
    <p188:txBody>
      <a:bodyPr/>
      <a:lstStyle/>
      <a:p>
        <a:r>
          <a:rPr lang="ja-JP" altLang="en-US"/>
          <a:t>ご提出いただく提案内容等（様式3‐1）を基に、実証事業で実施する項目ごとに、「内訳」と「金額」ご記入ください。</a:t>
        </a:r>
      </a:p>
    </p188:txBody>
  </p188:cm>
</p188:cmLst>
</file>

<file path=ppt/comments/modernComment_10D_1914161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EDBA451-2F67-4EA0-86FB-2834FA812C66}" authorId="{CDC5FCC6-9DA8-3228-2B78-BE9C0DFDC299}" created="2026-04-09T05:01:33.36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20746768" sldId="269"/>
      <ac:graphicFrameMk id="13" creationId="{111729DB-1BA4-7E09-5264-A106D391323E}"/>
    </ac:deMkLst>
    <p188:txBody>
      <a:bodyPr/>
      <a:lstStyle/>
      <a:p>
        <a:r>
          <a:rPr lang="ja-JP" altLang="en-US"/>
          <a:t>実証事業で実施する内容を踏まえ、項目ごとに、「内訳」と「金額」ご記入ください。項目、内訳は想定で差し支えございません。</a:t>
        </a:r>
      </a:p>
    </p188:txBody>
  </p188:cm>
  <p188:cm id="{44966359-04D5-451A-BE70-2651E2EC1A3A}" authorId="{CDC5FCC6-9DA8-3228-2B78-BE9C0DFDC299}" created="2026-04-09T05:15:12.46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20746768" sldId="269"/>
      <ac:spMk id="8" creationId="{64F5747B-C78F-18EB-D9D4-51F0D22A7129}"/>
      <ac:txMk cp="0" len="21">
        <ac:context len="34" hash="2688129433"/>
      </ac:txMk>
    </ac:txMkLst>
    <p188:pos x="1307087" y="202793"/>
    <p188:txBody>
      <a:bodyPr/>
      <a:lstStyle/>
      <a:p>
        <a:r>
          <a:rPr lang="ja-JP" altLang="en-US"/>
          <a:t>押印省略可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4DCEF-4541-F249-A587-D56B56CE253B}" type="datetimeFigureOut">
              <a:t>2026/4/14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E243A-5C63-1F49-B405-35CEC5846FF8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4431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7681960-3981-2455-8D36-F84063D02E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300" y="6235700"/>
            <a:ext cx="2171700" cy="6223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E64F12A-3AF6-92DB-58B5-7248C7839C0F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84000" y="1917431"/>
            <a:ext cx="9360000" cy="496799"/>
          </a:xfrm>
        </p:spPr>
        <p:txBody>
          <a:bodyPr wrap="square" lIns="36000" rIns="36000" anchor="b">
            <a:spAutoFit/>
          </a:bodyPr>
          <a:lstStyle>
            <a:lvl1pPr algn="l">
              <a:defRPr sz="3600" b="1" spc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 dirty="0"/>
              <a:t>表紙タイトル</a:t>
            </a:r>
            <a:r>
              <a:rPr kumimoji="1" lang="en-US" altLang="ja-JP" dirty="0"/>
              <a:t>36pt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DFD6C4-B652-B8B8-EE5D-4A8687E203E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84000" y="2609059"/>
            <a:ext cx="9360000" cy="307777"/>
          </a:xfrm>
        </p:spPr>
        <p:txBody>
          <a:bodyPr wrap="square" lIns="36000" rIns="36000">
            <a:spAutoFit/>
          </a:bodyPr>
          <a:lstStyle>
            <a:lvl1pPr marL="0" indent="0" algn="l">
              <a:buNone/>
              <a:defRPr sz="200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サブタイトル</a:t>
            </a:r>
            <a:r>
              <a:rPr kumimoji="1" lang="en-US" altLang="ja-JP"/>
              <a:t> 20pt</a:t>
            </a:r>
            <a:endParaRPr kumimoji="1" lang="ja-JP" altLang="en-US"/>
          </a:p>
        </p:txBody>
      </p:sp>
      <p:sp>
        <p:nvSpPr>
          <p:cNvPr id="13" name="テキスト プレースホルダー 12">
            <a:extLst>
              <a:ext uri="{FF2B5EF4-FFF2-40B4-BE49-F238E27FC236}">
                <a16:creationId xmlns:a16="http://schemas.microsoft.com/office/drawing/2014/main" id="{3A136DE8-E320-8C7C-7AA8-71A207CFA7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000" y="703284"/>
            <a:ext cx="5040000" cy="307777"/>
          </a:xfrm>
          <a:noFill/>
        </p:spPr>
        <p:txBody>
          <a:bodyPr wrap="square" lIns="36000" tIns="0" rIns="36000" bIns="0" rtlCol="0">
            <a:spAutoFit/>
          </a:bodyPr>
          <a:lstStyle>
            <a:lvl1pPr>
              <a:defRPr lang="ja-JP" altLang="en-US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kumimoji="1" lang="ja-JP" altLang="en-US"/>
              <a:t>株式会社</a:t>
            </a:r>
            <a:r>
              <a:rPr kumimoji="1" lang="en-US" altLang="ja-JP"/>
              <a:t>ABC</a:t>
            </a:r>
            <a:r>
              <a:rPr kumimoji="1" lang="ja-JP" altLang="en-US"/>
              <a:t>御中 </a:t>
            </a:r>
            <a:r>
              <a:rPr kumimoji="1" lang="en-US" altLang="ja-JP"/>
              <a:t>20pt</a:t>
            </a:r>
          </a:p>
        </p:txBody>
      </p:sp>
      <p:sp>
        <p:nvSpPr>
          <p:cNvPr id="14" name="テキスト プレースホルダー 12">
            <a:extLst>
              <a:ext uri="{FF2B5EF4-FFF2-40B4-BE49-F238E27FC236}">
                <a16:creationId xmlns:a16="http://schemas.microsoft.com/office/drawing/2014/main" id="{8B9989F7-220B-5A46-2659-039AFFE59B4D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84000" y="5582593"/>
            <a:ext cx="5040000" cy="230832"/>
          </a:xfrm>
          <a:noFill/>
        </p:spPr>
        <p:txBody>
          <a:bodyPr wrap="square" lIns="36000" tIns="0" rIns="36000" bIns="0" rtlCol="0">
            <a:spAutoFit/>
          </a:bodyPr>
          <a:lstStyle>
            <a:lvl1pPr>
              <a:defRPr lang="ja-JP" altLang="en-US" sz="1500" spc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/>
              <a:t>2025</a:t>
            </a:r>
            <a:r>
              <a:rPr kumimoji="1" lang="ja-JP" altLang="en-US"/>
              <a:t>年</a:t>
            </a:r>
            <a:r>
              <a:rPr kumimoji="1" lang="en-US" altLang="ja-JP"/>
              <a:t>0</a:t>
            </a:r>
            <a:r>
              <a:rPr kumimoji="1" lang="ja-JP" altLang="en-US"/>
              <a:t>月</a:t>
            </a:r>
            <a:r>
              <a:rPr kumimoji="1" lang="en-US" altLang="ja-JP"/>
              <a:t>00</a:t>
            </a:r>
            <a:r>
              <a:rPr kumimoji="1" lang="ja-JP" altLang="en-US"/>
              <a:t>日</a:t>
            </a:r>
            <a:endParaRPr kumimoji="1" lang="en-US" altLang="ja-JP"/>
          </a:p>
        </p:txBody>
      </p:sp>
      <p:sp>
        <p:nvSpPr>
          <p:cNvPr id="15" name="テキスト プレースホルダー 12">
            <a:extLst>
              <a:ext uri="{FF2B5EF4-FFF2-40B4-BE49-F238E27FC236}">
                <a16:creationId xmlns:a16="http://schemas.microsoft.com/office/drawing/2014/main" id="{B66E5EC6-2A6B-BBDB-EE7D-F7BF99DCABE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84000" y="6191616"/>
            <a:ext cx="5040000" cy="230832"/>
          </a:xfrm>
          <a:noFill/>
        </p:spPr>
        <p:txBody>
          <a:bodyPr wrap="square" lIns="36000" tIns="0" rIns="36000" bIns="0" rtlCol="0">
            <a:spAutoFit/>
          </a:bodyPr>
          <a:lstStyle>
            <a:lvl1pPr>
              <a:defRPr lang="ja-JP" altLang="en-US" sz="1500" spc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/>
              <a:t>〇〇〇〇</a:t>
            </a:r>
            <a:endParaRPr kumimoji="1" lang="en-US" altLang="ja-JP"/>
          </a:p>
        </p:txBody>
      </p:sp>
      <p:pic>
        <p:nvPicPr>
          <p:cNvPr id="7" name="図 6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2D3F83C5-7DC2-9414-100A-12AE112143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2000" y="0"/>
            <a:ext cx="2540000" cy="12065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B8B8715-EFAB-69FE-3D56-DA158B8794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06015" y="486500"/>
            <a:ext cx="176307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本文-White-ロゴ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38D290-D2C4-6A72-C9E7-0BE8C43CD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42000"/>
            <a:ext cx="11113200" cy="387798"/>
          </a:xfrm>
        </p:spPr>
        <p:txBody>
          <a:bodyPr/>
          <a:lstStyle>
            <a:lvl1pPr>
              <a:defRPr b="0" spc="0"/>
            </a:lvl1pPr>
          </a:lstStyle>
          <a:p>
            <a:r>
              <a:rPr kumimoji="1" lang="ja-JP" altLang="en-US"/>
              <a:t>本文タイトルを入力  </a:t>
            </a:r>
            <a:r>
              <a:rPr kumimoji="1" lang="en-US" altLang="ja-JP"/>
              <a:t>28pt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2C15E9-7913-FC64-3BF9-DBD05ABA44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188000"/>
            <a:ext cx="11113200" cy="5184000"/>
          </a:xfrm>
        </p:spPr>
        <p:txBody>
          <a:bodyPr/>
          <a:lstStyle>
            <a:lvl1pPr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 sz="2000" spc="0" baseline="0"/>
            </a:lvl1pPr>
            <a:lvl2pPr marL="457200" indent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  <a:defRPr sz="1800"/>
            </a:lvl2pPr>
            <a:lvl3pPr marL="914400" indent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  <a:defRPr sz="1800"/>
            </a:lvl3pPr>
            <a:lvl4pPr marL="1371600" indent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  <a:defRPr sz="1800"/>
            </a:lvl4pPr>
            <a:lvl5pPr marL="1828800" indent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  <a:defRPr sz="1800"/>
            </a:lvl5pPr>
          </a:lstStyle>
          <a:p>
            <a:pPr lvl="0"/>
            <a:r>
              <a:rPr kumimoji="1" lang="ja-JP" altLang="en-US"/>
              <a:t>本文 </a:t>
            </a:r>
            <a:r>
              <a:rPr kumimoji="1" lang="en-US" altLang="ja-JP"/>
              <a:t>Meiryo UI 20pt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5C2E6AC-640B-500C-B29B-5CA207EF2E3F}"/>
              </a:ext>
            </a:extLst>
          </p:cNvPr>
          <p:cNvCxnSpPr>
            <a:cxnSpLocks/>
          </p:cNvCxnSpPr>
          <p:nvPr userDrawn="1"/>
        </p:nvCxnSpPr>
        <p:spPr>
          <a:xfrm>
            <a:off x="540000" y="970671"/>
            <a:ext cx="11113200" cy="0"/>
          </a:xfrm>
          <a:prstGeom prst="line">
            <a:avLst/>
          </a:prstGeom>
          <a:ln w="6350"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D848BD66-5E00-41FB-43A0-936FBE48CDAE}"/>
              </a:ext>
            </a:extLst>
          </p:cNvPr>
          <p:cNvSpPr txBox="1">
            <a:spLocks/>
          </p:cNvSpPr>
          <p:nvPr userDrawn="1"/>
        </p:nvSpPr>
        <p:spPr>
          <a:xfrm>
            <a:off x="11682000" y="6600483"/>
            <a:ext cx="252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54578-0A67-C94F-8D2F-8E204205CBB8}" type="slidenum">
              <a:rPr lang="ja-JP" altLang="en-US">
                <a:solidFill>
                  <a:srgbClr val="595959"/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ja-JP" altLang="en-US">
              <a:solidFill>
                <a:srgbClr val="595959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9FA3978-2D72-D61E-029C-F2A4225191DC}"/>
              </a:ext>
            </a:extLst>
          </p:cNvPr>
          <p:cNvCxnSpPr>
            <a:cxnSpLocks/>
          </p:cNvCxnSpPr>
          <p:nvPr userDrawn="1"/>
        </p:nvCxnSpPr>
        <p:spPr>
          <a:xfrm>
            <a:off x="11653547" y="6628543"/>
            <a:ext cx="0" cy="86400"/>
          </a:xfrm>
          <a:prstGeom prst="line">
            <a:avLst/>
          </a:prstGeom>
          <a:ln w="9525"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359164-5760-BB36-83DA-BEE921AE64EF}"/>
              </a:ext>
            </a:extLst>
          </p:cNvPr>
          <p:cNvSpPr txBox="1"/>
          <p:nvPr userDrawn="1"/>
        </p:nvSpPr>
        <p:spPr>
          <a:xfrm>
            <a:off x="9466343" y="6615287"/>
            <a:ext cx="206787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kumimoji="1" lang="en-US" altLang="ja-JP" sz="700" dirty="0">
                <a:solidFill>
                  <a:srgbClr val="595959"/>
                </a:solidFill>
              </a:rPr>
              <a:t>© </a:t>
            </a:r>
            <a:r>
              <a:rPr kumimoji="1" lang="en-US" altLang="ja-JP" sz="700" dirty="0" err="1">
                <a:solidFill>
                  <a:srgbClr val="595959"/>
                </a:solidFill>
              </a:rPr>
              <a:t>Fortience</a:t>
            </a:r>
            <a:r>
              <a:rPr kumimoji="1" lang="en-US" altLang="ja-JP" sz="700" dirty="0">
                <a:solidFill>
                  <a:srgbClr val="595959"/>
                </a:solidFill>
              </a:rPr>
              <a:t> Consulting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32141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 userDrawn="1">
          <p15:clr>
            <a:srgbClr val="FBAE40"/>
          </p15:clr>
        </p15:guide>
        <p15:guide id="2" pos="734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-White-ロゴ無-2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38D290-D2C4-6A72-C9E7-0BE8C43CD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42000"/>
            <a:ext cx="11113200" cy="387798"/>
          </a:xfrm>
        </p:spPr>
        <p:txBody>
          <a:bodyPr/>
          <a:lstStyle>
            <a:lvl1pPr>
              <a:defRPr b="0" spc="0"/>
            </a:lvl1pPr>
          </a:lstStyle>
          <a:p>
            <a:r>
              <a:rPr kumimoji="1" lang="ja-JP" altLang="en-US"/>
              <a:t>本文タイトルを入力  </a:t>
            </a:r>
            <a:r>
              <a:rPr kumimoji="1" lang="en-US" altLang="ja-JP"/>
              <a:t>28pt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2C15E9-7913-FC64-3BF9-DBD05ABA44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188000"/>
            <a:ext cx="5292000" cy="5184000"/>
          </a:xfrm>
        </p:spPr>
        <p:txBody>
          <a:bodyPr/>
          <a:lstStyle>
            <a:lvl1pPr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 sz="2000" spc="0" baseline="0"/>
            </a:lvl1pPr>
            <a:lvl2pPr marL="457200" indent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  <a:defRPr sz="1800"/>
            </a:lvl2pPr>
            <a:lvl3pPr marL="914400" indent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  <a:defRPr sz="1800"/>
            </a:lvl3pPr>
            <a:lvl4pPr marL="1371600" indent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  <a:defRPr sz="1800"/>
            </a:lvl4pPr>
            <a:lvl5pPr marL="1828800" indent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  <a:defRPr sz="1800"/>
            </a:lvl5pPr>
          </a:lstStyle>
          <a:p>
            <a:pPr lvl="0"/>
            <a:r>
              <a:rPr kumimoji="1" lang="ja-JP" altLang="en-US"/>
              <a:t>本文 </a:t>
            </a:r>
            <a:r>
              <a:rPr kumimoji="1" lang="en-US" altLang="ja-JP"/>
              <a:t>Meiryo UI 20pt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CEB658C3-3A0A-F826-FB04-3112001BC6F5}"/>
              </a:ext>
            </a:extLst>
          </p:cNvPr>
          <p:cNvCxnSpPr>
            <a:cxnSpLocks/>
          </p:cNvCxnSpPr>
          <p:nvPr userDrawn="1"/>
        </p:nvCxnSpPr>
        <p:spPr>
          <a:xfrm>
            <a:off x="540000" y="970671"/>
            <a:ext cx="11113200" cy="0"/>
          </a:xfrm>
          <a:prstGeom prst="line">
            <a:avLst/>
          </a:prstGeom>
          <a:ln w="6350"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C11532D3-8243-161F-7907-D64404B03D4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61200" y="1188000"/>
            <a:ext cx="5292000" cy="5184000"/>
          </a:xfrm>
        </p:spPr>
        <p:txBody>
          <a:bodyPr/>
          <a:lstStyle>
            <a:lvl1pPr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 sz="2000" spc="0" baseline="0"/>
            </a:lvl1pPr>
            <a:lvl2pPr marL="457200" indent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  <a:defRPr sz="1800"/>
            </a:lvl2pPr>
            <a:lvl3pPr marL="914400" indent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  <a:defRPr sz="1800"/>
            </a:lvl3pPr>
            <a:lvl4pPr marL="1371600" indent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  <a:defRPr sz="1800"/>
            </a:lvl4pPr>
            <a:lvl5pPr marL="1828800" indent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  <a:defRPr sz="1800"/>
            </a:lvl5pPr>
          </a:lstStyle>
          <a:p>
            <a:pPr lvl="0"/>
            <a:r>
              <a:rPr kumimoji="1" lang="ja-JP" altLang="en-US"/>
              <a:t>本文 </a:t>
            </a:r>
            <a:r>
              <a:rPr kumimoji="1" lang="en-US" altLang="ja-JP"/>
              <a:t>Meiryo UI 20pt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C0788E47-7508-AA88-CA7D-C918FA4EF1DA}"/>
              </a:ext>
            </a:extLst>
          </p:cNvPr>
          <p:cNvSpPr txBox="1">
            <a:spLocks/>
          </p:cNvSpPr>
          <p:nvPr userDrawn="1"/>
        </p:nvSpPr>
        <p:spPr>
          <a:xfrm>
            <a:off x="11682000" y="6600483"/>
            <a:ext cx="252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54578-0A67-C94F-8D2F-8E204205CBB8}" type="slidenum">
              <a:rPr lang="ja-JP" altLang="en-US">
                <a:solidFill>
                  <a:srgbClr val="595959"/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ja-JP" altLang="en-US">
              <a:solidFill>
                <a:srgbClr val="595959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A2ABD66-05C9-917A-4C84-E99B82561BB9}"/>
              </a:ext>
            </a:extLst>
          </p:cNvPr>
          <p:cNvCxnSpPr>
            <a:cxnSpLocks/>
          </p:cNvCxnSpPr>
          <p:nvPr userDrawn="1"/>
        </p:nvCxnSpPr>
        <p:spPr>
          <a:xfrm>
            <a:off x="11653547" y="6628543"/>
            <a:ext cx="0" cy="86400"/>
          </a:xfrm>
          <a:prstGeom prst="line">
            <a:avLst/>
          </a:prstGeom>
          <a:ln w="9525"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F1AABA4-579E-6693-F49E-7D8E810D3E42}"/>
              </a:ext>
            </a:extLst>
          </p:cNvPr>
          <p:cNvSpPr txBox="1"/>
          <p:nvPr userDrawn="1"/>
        </p:nvSpPr>
        <p:spPr>
          <a:xfrm>
            <a:off x="9466343" y="6615287"/>
            <a:ext cx="206787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kumimoji="1" lang="en-US" altLang="ja-JP" sz="700">
                <a:solidFill>
                  <a:srgbClr val="595959"/>
                </a:solidFill>
              </a:rPr>
              <a:t>© Fortience Consulting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34295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 userDrawn="1">
          <p15:clr>
            <a:srgbClr val="FBAE40"/>
          </p15:clr>
        </p15:guide>
        <p15:guide id="2" pos="7342" userDrawn="1">
          <p15:clr>
            <a:srgbClr val="FBAE40"/>
          </p15:clr>
        </p15:guide>
        <p15:guide id="3" pos="3672" userDrawn="1">
          <p15:clr>
            <a:srgbClr val="FBAE40"/>
          </p15:clr>
        </p15:guide>
        <p15:guide id="4" pos="400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裏表紙-日本語社名表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ロゴ, 会社名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2A99319-C082-0DAE-CFB8-B0DBB0B1D2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40400"/>
            <a:ext cx="3276600" cy="1117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FE16D8-7F63-7CA1-AEC9-848EC3FCD40E}"/>
              </a:ext>
            </a:extLst>
          </p:cNvPr>
          <p:cNvSpPr txBox="1"/>
          <p:nvPr userDrawn="1"/>
        </p:nvSpPr>
        <p:spPr>
          <a:xfrm>
            <a:off x="6886157" y="6241085"/>
            <a:ext cx="2555668" cy="16927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ja-JP" altLang="en-US" sz="1100" b="1" i="0" spc="0" baseline="0">
                <a:solidFill>
                  <a:schemeClr val="tx1"/>
                </a:solidFill>
                <a:latin typeface="+mj-ea"/>
                <a:ea typeface="+mj-ea"/>
              </a:rPr>
              <a:t>フォーティエンスコンサルティング株式会社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E20347-4DEE-BAF5-CF54-B7AF0A9EEBB8}"/>
              </a:ext>
            </a:extLst>
          </p:cNvPr>
          <p:cNvSpPr txBox="1"/>
          <p:nvPr userDrawn="1"/>
        </p:nvSpPr>
        <p:spPr>
          <a:xfrm>
            <a:off x="9591960" y="6099066"/>
            <a:ext cx="1599912" cy="322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300"/>
              </a:lnSpc>
              <a:spcAft>
                <a:spcPts val="0"/>
              </a:spcAft>
            </a:pPr>
            <a:r>
              <a:rPr lang="en-US" altLang="ja-JP" sz="1000" b="0" i="0" spc="0" baseline="0">
                <a:solidFill>
                  <a:schemeClr val="tx1"/>
                </a:solidFill>
                <a:latin typeface="+mn-ea"/>
                <a:ea typeface="+mn-ea"/>
              </a:rPr>
              <a:t>03-3517-2292</a:t>
            </a:r>
          </a:p>
          <a:p>
            <a:pPr>
              <a:lnSpc>
                <a:spcPts val="1300"/>
              </a:lnSpc>
              <a:spcAft>
                <a:spcPts val="0"/>
              </a:spcAft>
            </a:pPr>
            <a:r>
              <a:rPr lang="en-US" altLang="ja-JP" sz="1000" b="0" i="0" spc="0" baseline="0">
                <a:solidFill>
                  <a:schemeClr val="tx1"/>
                </a:solidFill>
                <a:latin typeface="+mn-ea"/>
                <a:ea typeface="+mn-ea"/>
              </a:rPr>
              <a:t>www.fortience.com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D1B507EF-9D21-B7C0-8A22-D77E2AB96EC8}"/>
              </a:ext>
            </a:extLst>
          </p:cNvPr>
          <p:cNvCxnSpPr/>
          <p:nvPr userDrawn="1"/>
        </p:nvCxnSpPr>
        <p:spPr>
          <a:xfrm>
            <a:off x="9390477" y="5965200"/>
            <a:ext cx="0" cy="4356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0D7C39-8F92-A702-296B-2B859C113FD7}"/>
              </a:ext>
            </a:extLst>
          </p:cNvPr>
          <p:cNvSpPr txBox="1"/>
          <p:nvPr userDrawn="1"/>
        </p:nvSpPr>
        <p:spPr>
          <a:xfrm>
            <a:off x="6886157" y="5941517"/>
            <a:ext cx="844340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ja-JP" altLang="en-US" sz="900" b="0" i="0" spc="0" baseline="0">
                <a:solidFill>
                  <a:schemeClr val="tx1"/>
                </a:solidFill>
                <a:latin typeface="+mj-ea"/>
                <a:ea typeface="+mj-ea"/>
              </a:rPr>
              <a:t>お問い合わせ先</a:t>
            </a:r>
          </a:p>
        </p:txBody>
      </p:sp>
    </p:spTree>
    <p:extLst>
      <p:ext uri="{BB962C8B-B14F-4D97-AF65-F5344CB8AC3E}">
        <p14:creationId xmlns:p14="http://schemas.microsoft.com/office/powerpoint/2010/main" val="768805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裏表紙-英語社名表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ロゴ, 会社名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2A99319-C082-0DAE-CFB8-B0DBB0B1D2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40400"/>
            <a:ext cx="3276600" cy="1117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EDB548C-E261-5D48-3CF7-1C7A1E49AC90}"/>
              </a:ext>
            </a:extLst>
          </p:cNvPr>
          <p:cNvSpPr txBox="1"/>
          <p:nvPr userDrawn="1"/>
        </p:nvSpPr>
        <p:spPr>
          <a:xfrm>
            <a:off x="7251141" y="6233390"/>
            <a:ext cx="2043719" cy="176972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ja-JP" sz="1150" b="1" i="0" spc="0" baseline="0">
                <a:solidFill>
                  <a:schemeClr val="tx1"/>
                </a:solidFill>
                <a:latin typeface="+mj-ea"/>
                <a:ea typeface="+mj-ea"/>
              </a:rPr>
              <a:t>Fortience Consulting Inc.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589F605-6029-D854-434D-612C19989955}"/>
              </a:ext>
            </a:extLst>
          </p:cNvPr>
          <p:cNvSpPr txBox="1"/>
          <p:nvPr userDrawn="1"/>
        </p:nvSpPr>
        <p:spPr>
          <a:xfrm>
            <a:off x="9591960" y="6099066"/>
            <a:ext cx="1599912" cy="322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300"/>
              </a:lnSpc>
              <a:spcAft>
                <a:spcPts val="0"/>
              </a:spcAft>
            </a:pPr>
            <a:r>
              <a:rPr lang="en-US" altLang="ja-JP" sz="1000" b="0" i="0" spc="0" baseline="0">
                <a:solidFill>
                  <a:schemeClr val="tx1"/>
                </a:solidFill>
                <a:latin typeface="+mn-ea"/>
                <a:ea typeface="+mn-ea"/>
              </a:rPr>
              <a:t>03-3517-2292</a:t>
            </a:r>
          </a:p>
          <a:p>
            <a:pPr>
              <a:lnSpc>
                <a:spcPts val="1300"/>
              </a:lnSpc>
              <a:spcAft>
                <a:spcPts val="0"/>
              </a:spcAft>
            </a:pPr>
            <a:r>
              <a:rPr lang="en-US" altLang="ja-JP" sz="1000" b="0" i="0" spc="0" baseline="0">
                <a:solidFill>
                  <a:schemeClr val="tx1"/>
                </a:solidFill>
                <a:latin typeface="+mn-ea"/>
                <a:ea typeface="+mn-ea"/>
              </a:rPr>
              <a:t>www.fortience.com</a:t>
            </a: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E8244C7F-6ABE-D908-5000-EB255BA1F120}"/>
              </a:ext>
            </a:extLst>
          </p:cNvPr>
          <p:cNvCxnSpPr/>
          <p:nvPr userDrawn="1"/>
        </p:nvCxnSpPr>
        <p:spPr>
          <a:xfrm>
            <a:off x="9390477" y="5964938"/>
            <a:ext cx="0" cy="4356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DDE33EC-0B52-EF8B-6C26-7A1CFBE2509A}"/>
              </a:ext>
            </a:extLst>
          </p:cNvPr>
          <p:cNvSpPr txBox="1"/>
          <p:nvPr userDrawn="1"/>
        </p:nvSpPr>
        <p:spPr>
          <a:xfrm>
            <a:off x="7251141" y="5941517"/>
            <a:ext cx="844340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ja-JP" altLang="en-US" sz="900" b="0" i="0" spc="0" baseline="0">
                <a:solidFill>
                  <a:schemeClr val="tx1"/>
                </a:solidFill>
                <a:latin typeface="+mj-ea"/>
                <a:ea typeface="+mj-ea"/>
              </a:rPr>
              <a:t>お問い合わせ先</a:t>
            </a:r>
          </a:p>
        </p:txBody>
      </p:sp>
    </p:spTree>
    <p:extLst>
      <p:ext uri="{BB962C8B-B14F-4D97-AF65-F5344CB8AC3E}">
        <p14:creationId xmlns:p14="http://schemas.microsoft.com/office/powerpoint/2010/main" val="2423032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裏表紙-White-ステートメントあり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184E8DC4-CBBB-4725-3D18-769225D624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25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裏表紙-White-ステートメントな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84E8DC4-CBBB-4725-3D18-769225D624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00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-White-ロゴ入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38D290-D2C4-6A72-C9E7-0BE8C43CD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42000"/>
            <a:ext cx="9288000" cy="387798"/>
          </a:xfrm>
        </p:spPr>
        <p:txBody>
          <a:bodyPr/>
          <a:lstStyle>
            <a:lvl1pPr>
              <a:defRPr b="0" spc="0"/>
            </a:lvl1pPr>
          </a:lstStyle>
          <a:p>
            <a:r>
              <a:rPr kumimoji="1" lang="ja-JP" altLang="en-US"/>
              <a:t>目次タイトルを入力  </a:t>
            </a:r>
            <a:r>
              <a:rPr kumimoji="1" lang="en-US" altLang="ja-JP"/>
              <a:t>28pt</a:t>
            </a:r>
            <a:endParaRPr kumimoji="1"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5C2E6AC-640B-500C-B29B-5CA207EF2E3F}"/>
              </a:ext>
            </a:extLst>
          </p:cNvPr>
          <p:cNvCxnSpPr>
            <a:cxnSpLocks/>
          </p:cNvCxnSpPr>
          <p:nvPr userDrawn="1"/>
        </p:nvCxnSpPr>
        <p:spPr>
          <a:xfrm>
            <a:off x="540000" y="970671"/>
            <a:ext cx="11113200" cy="0"/>
          </a:xfrm>
          <a:prstGeom prst="line">
            <a:avLst/>
          </a:prstGeom>
          <a:ln w="6350"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3D8F6F20-F8C7-EB7B-3968-8596AAA26E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188000"/>
            <a:ext cx="11113200" cy="5184000"/>
          </a:xfrm>
        </p:spPr>
        <p:txBody>
          <a:bodyPr lIns="36000" rIns="36000"/>
          <a:lstStyle>
            <a:lvl1pPr marL="266700" indent="-2667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2000" spc="0" baseline="0"/>
            </a:lvl1pPr>
            <a:lvl2pPr marL="715963" indent="-258763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2pPr>
            <a:lvl3pPr marL="1158875" indent="-2667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3pPr>
            <a:lvl4pPr marL="1646238" indent="-2667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4pPr>
            <a:lvl5pPr marL="2089150" indent="-26035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5pPr>
          </a:lstStyle>
          <a:p>
            <a:pPr lvl="0"/>
            <a:r>
              <a:rPr kumimoji="1" lang="ja-JP" altLang="en-US"/>
              <a:t>テキスト</a:t>
            </a:r>
            <a:r>
              <a:rPr kumimoji="1" lang="en-US" altLang="ja-JP"/>
              <a:t> Meiryo UI 20pt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 altLang="ja-JP"/>
          </a:p>
        </p:txBody>
      </p:sp>
      <p:pic>
        <p:nvPicPr>
          <p:cNvPr id="3" name="図 2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613FD221-0449-A748-0A2A-ECD6A1178F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98100" y="2280"/>
            <a:ext cx="1993900" cy="660400"/>
          </a:xfrm>
          <a:prstGeom prst="rect">
            <a:avLst/>
          </a:prstGeo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D8249F-7CB7-B1E9-425C-3CCC4852B850}"/>
              </a:ext>
            </a:extLst>
          </p:cNvPr>
          <p:cNvSpPr txBox="1">
            <a:spLocks/>
          </p:cNvSpPr>
          <p:nvPr userDrawn="1"/>
        </p:nvSpPr>
        <p:spPr>
          <a:xfrm>
            <a:off x="11682000" y="6600483"/>
            <a:ext cx="252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54578-0A67-C94F-8D2F-8E204205CBB8}" type="slidenum">
              <a:rPr lang="ja-JP" altLang="en-US">
                <a:solidFill>
                  <a:srgbClr val="595959"/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ja-JP" altLang="en-US">
              <a:solidFill>
                <a:srgbClr val="595959"/>
              </a:solidFill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39AD91F1-A2AF-4076-5A35-0CB45BB23B54}"/>
              </a:ext>
            </a:extLst>
          </p:cNvPr>
          <p:cNvCxnSpPr>
            <a:cxnSpLocks/>
          </p:cNvCxnSpPr>
          <p:nvPr userDrawn="1"/>
        </p:nvCxnSpPr>
        <p:spPr>
          <a:xfrm>
            <a:off x="11653547" y="6628543"/>
            <a:ext cx="0" cy="86400"/>
          </a:xfrm>
          <a:prstGeom prst="line">
            <a:avLst/>
          </a:prstGeom>
          <a:ln w="9525"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2028C79-038D-E883-CEBF-5AD845F08B26}"/>
              </a:ext>
            </a:extLst>
          </p:cNvPr>
          <p:cNvSpPr txBox="1"/>
          <p:nvPr userDrawn="1"/>
        </p:nvSpPr>
        <p:spPr>
          <a:xfrm>
            <a:off x="9466343" y="6615287"/>
            <a:ext cx="206787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kumimoji="1" lang="en-US" altLang="ja-JP" sz="700">
                <a:solidFill>
                  <a:srgbClr val="595959"/>
                </a:solidFill>
              </a:rPr>
              <a:t>© Fortience Consulting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31578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39" userDrawn="1">
          <p15:clr>
            <a:srgbClr val="FBAE40"/>
          </p15:clr>
        </p15:guide>
        <p15:guide id="2" pos="73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-White-ロゴ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38D290-D2C4-6A72-C9E7-0BE8C43CD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42000"/>
            <a:ext cx="11113200" cy="387798"/>
          </a:xfrm>
        </p:spPr>
        <p:txBody>
          <a:bodyPr/>
          <a:lstStyle>
            <a:lvl1pPr>
              <a:defRPr b="0" spc="0"/>
            </a:lvl1pPr>
          </a:lstStyle>
          <a:p>
            <a:r>
              <a:rPr kumimoji="1" lang="ja-JP" altLang="en-US"/>
              <a:t>目次タイトルを入力  </a:t>
            </a:r>
            <a:r>
              <a:rPr kumimoji="1" lang="en-US" altLang="ja-JP"/>
              <a:t>28pt</a:t>
            </a:r>
            <a:endParaRPr kumimoji="1"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5C2E6AC-640B-500C-B29B-5CA207EF2E3F}"/>
              </a:ext>
            </a:extLst>
          </p:cNvPr>
          <p:cNvCxnSpPr>
            <a:cxnSpLocks/>
          </p:cNvCxnSpPr>
          <p:nvPr userDrawn="1"/>
        </p:nvCxnSpPr>
        <p:spPr>
          <a:xfrm>
            <a:off x="540000" y="970671"/>
            <a:ext cx="11113200" cy="0"/>
          </a:xfrm>
          <a:prstGeom prst="line">
            <a:avLst/>
          </a:prstGeom>
          <a:ln w="6350"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0A8E77BF-03CF-BE2D-D700-C87C7B4BF33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188000"/>
            <a:ext cx="11113200" cy="5184000"/>
          </a:xfrm>
        </p:spPr>
        <p:txBody>
          <a:bodyPr lIns="36000" rIns="36000"/>
          <a:lstStyle>
            <a:lvl1pPr marL="266700" indent="-2667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2000" spc="0" baseline="0"/>
            </a:lvl1pPr>
            <a:lvl2pPr marL="715963" indent="-258763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2pPr>
            <a:lvl3pPr marL="1158875" indent="-2667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3pPr>
            <a:lvl4pPr marL="1646238" indent="-2667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4pPr>
            <a:lvl5pPr marL="2089150" indent="-26035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5pPr>
          </a:lstStyle>
          <a:p>
            <a:pPr lvl="0"/>
            <a:r>
              <a:rPr kumimoji="1" lang="ja-JP" altLang="en-US"/>
              <a:t>テキスト</a:t>
            </a:r>
            <a:r>
              <a:rPr kumimoji="1" lang="en-US" altLang="ja-JP"/>
              <a:t> Meiryo UI 20pt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 altLang="ja-JP"/>
          </a:p>
        </p:txBody>
      </p:sp>
    </p:spTree>
    <p:extLst>
      <p:ext uri="{BB962C8B-B14F-4D97-AF65-F5344CB8AC3E}">
        <p14:creationId xmlns:p14="http://schemas.microsoft.com/office/powerpoint/2010/main" val="3114008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42" userDrawn="1">
          <p15:clr>
            <a:srgbClr val="FBAE40"/>
          </p15:clr>
        </p15:guide>
        <p15:guide id="2" pos="3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-White-ロゴ無-2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38D290-D2C4-6A72-C9E7-0BE8C43CD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42000"/>
            <a:ext cx="11113200" cy="387798"/>
          </a:xfrm>
        </p:spPr>
        <p:txBody>
          <a:bodyPr/>
          <a:lstStyle>
            <a:lvl1pPr>
              <a:defRPr b="0" spc="0"/>
            </a:lvl1pPr>
          </a:lstStyle>
          <a:p>
            <a:r>
              <a:rPr kumimoji="1" lang="ja-JP" altLang="en-US"/>
              <a:t>目次タイトルを入力  </a:t>
            </a:r>
            <a:r>
              <a:rPr kumimoji="1" lang="en-US" altLang="ja-JP"/>
              <a:t>28pt</a:t>
            </a:r>
            <a:endParaRPr kumimoji="1"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5C2E6AC-640B-500C-B29B-5CA207EF2E3F}"/>
              </a:ext>
            </a:extLst>
          </p:cNvPr>
          <p:cNvCxnSpPr>
            <a:cxnSpLocks/>
          </p:cNvCxnSpPr>
          <p:nvPr userDrawn="1"/>
        </p:nvCxnSpPr>
        <p:spPr>
          <a:xfrm>
            <a:off x="540000" y="970671"/>
            <a:ext cx="11113200" cy="0"/>
          </a:xfrm>
          <a:prstGeom prst="line">
            <a:avLst/>
          </a:prstGeom>
          <a:ln w="6350"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A13136-8FC9-C14D-9754-2DB9B78A8C1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40000" y="1188000"/>
            <a:ext cx="5292000" cy="5184000"/>
          </a:xfrm>
        </p:spPr>
        <p:txBody>
          <a:bodyPr lIns="36000" rIns="36000"/>
          <a:lstStyle>
            <a:lvl1pPr marL="266700" indent="-2667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2000" spc="0" baseline="0"/>
            </a:lvl1pPr>
            <a:lvl2pPr marL="715963" indent="-258763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2pPr>
            <a:lvl3pPr marL="1158875" indent="-2667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3pPr>
            <a:lvl4pPr marL="1646238" indent="-2667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4pPr>
            <a:lvl5pPr marL="2089150" indent="-26035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5pPr>
          </a:lstStyle>
          <a:p>
            <a:pPr lvl="0"/>
            <a:r>
              <a:rPr kumimoji="1" lang="ja-JP" altLang="en-US"/>
              <a:t>テキスト</a:t>
            </a:r>
            <a:r>
              <a:rPr kumimoji="1" lang="en-US" altLang="ja-JP"/>
              <a:t> Meiryo UI 20pt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 altLang="ja-JP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1F3F56CB-2D3E-82DB-CC8F-55BD59FE27A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361200" y="1194352"/>
            <a:ext cx="5292000" cy="5184000"/>
          </a:xfrm>
        </p:spPr>
        <p:txBody>
          <a:bodyPr lIns="36000" rIns="36000"/>
          <a:lstStyle>
            <a:lvl1pPr marL="266700" indent="-2667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2000" spc="0" baseline="0"/>
            </a:lvl1pPr>
            <a:lvl2pPr marL="715963" indent="-258763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2pPr>
            <a:lvl3pPr marL="1158875" indent="-2667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3pPr>
            <a:lvl4pPr marL="1646238" indent="-2667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4pPr>
            <a:lvl5pPr marL="2089150" indent="-26035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5pPr>
          </a:lstStyle>
          <a:p>
            <a:pPr lvl="0"/>
            <a:r>
              <a:rPr kumimoji="1" lang="ja-JP" altLang="en-US"/>
              <a:t>テキスト</a:t>
            </a:r>
            <a:r>
              <a:rPr kumimoji="1" lang="en-US" altLang="ja-JP"/>
              <a:t> Meiryo UI 20pt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 altLang="ja-JP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AC4C9393-F792-D2AF-72D7-41965D0524FF}"/>
              </a:ext>
            </a:extLst>
          </p:cNvPr>
          <p:cNvSpPr txBox="1">
            <a:spLocks/>
          </p:cNvSpPr>
          <p:nvPr userDrawn="1"/>
        </p:nvSpPr>
        <p:spPr>
          <a:xfrm>
            <a:off x="11682000" y="6600483"/>
            <a:ext cx="252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54578-0A67-C94F-8D2F-8E204205CBB8}" type="slidenum">
              <a:rPr lang="ja-JP" altLang="en-US">
                <a:solidFill>
                  <a:srgbClr val="595959"/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ja-JP" altLang="en-US">
              <a:solidFill>
                <a:srgbClr val="595959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7CA247B-39E8-C599-400D-A51AA45CF997}"/>
              </a:ext>
            </a:extLst>
          </p:cNvPr>
          <p:cNvCxnSpPr>
            <a:cxnSpLocks/>
          </p:cNvCxnSpPr>
          <p:nvPr userDrawn="1"/>
        </p:nvCxnSpPr>
        <p:spPr>
          <a:xfrm>
            <a:off x="11653547" y="6628543"/>
            <a:ext cx="0" cy="86400"/>
          </a:xfrm>
          <a:prstGeom prst="line">
            <a:avLst/>
          </a:prstGeom>
          <a:ln w="9525"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B3D4E1-79EF-1CA3-7949-79DAAF194189}"/>
              </a:ext>
            </a:extLst>
          </p:cNvPr>
          <p:cNvSpPr txBox="1"/>
          <p:nvPr userDrawn="1"/>
        </p:nvSpPr>
        <p:spPr>
          <a:xfrm>
            <a:off x="9466343" y="6615287"/>
            <a:ext cx="206787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kumimoji="1" lang="en-US" altLang="ja-JP" sz="700">
                <a:solidFill>
                  <a:srgbClr val="595959"/>
                </a:solidFill>
              </a:rPr>
              <a:t>© Fortience Consulting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02406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8" userDrawn="1">
          <p15:clr>
            <a:srgbClr val="FBAE40"/>
          </p15:clr>
        </p15:guide>
        <p15:guide id="2" pos="3675" userDrawn="1">
          <p15:clr>
            <a:srgbClr val="FBAE40"/>
          </p15:clr>
        </p15:guide>
        <p15:guide id="3" pos="4005" userDrawn="1">
          <p15:clr>
            <a:srgbClr val="FBAE40"/>
          </p15:clr>
        </p15:guide>
        <p15:guide id="4" pos="73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-White-ロゴ無-版面拡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38D290-D2C4-6A72-C9E7-0BE8C43CD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342000"/>
            <a:ext cx="11329198" cy="387798"/>
          </a:xfrm>
        </p:spPr>
        <p:txBody>
          <a:bodyPr/>
          <a:lstStyle>
            <a:lvl1pPr>
              <a:defRPr b="0" spc="0"/>
            </a:lvl1pPr>
          </a:lstStyle>
          <a:p>
            <a:r>
              <a:rPr kumimoji="1" lang="ja-JP" altLang="en-US"/>
              <a:t>目次タイトルを入力  </a:t>
            </a:r>
            <a:r>
              <a:rPr kumimoji="1" lang="en-US" altLang="ja-JP"/>
              <a:t>28pt</a:t>
            </a:r>
            <a:r>
              <a:rPr kumimoji="1" lang="ja-JP" altLang="en-US"/>
              <a:t> ＜版面拡大版＞</a:t>
            </a:r>
            <a:r>
              <a:rPr kumimoji="1" lang="en-US" altLang="ja-JP"/>
              <a:t> </a:t>
            </a:r>
            <a:endParaRPr kumimoji="1"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5C2E6AC-640B-500C-B29B-5CA207EF2E3F}"/>
              </a:ext>
            </a:extLst>
          </p:cNvPr>
          <p:cNvCxnSpPr>
            <a:cxnSpLocks/>
          </p:cNvCxnSpPr>
          <p:nvPr userDrawn="1"/>
        </p:nvCxnSpPr>
        <p:spPr>
          <a:xfrm>
            <a:off x="432000" y="970671"/>
            <a:ext cx="11329200" cy="0"/>
          </a:xfrm>
          <a:prstGeom prst="line">
            <a:avLst/>
          </a:prstGeom>
          <a:ln w="6350"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693BD27A-30B2-DBC9-14F3-573B9EBF665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0802" y="1188000"/>
            <a:ext cx="11330398" cy="5184000"/>
          </a:xfrm>
        </p:spPr>
        <p:txBody>
          <a:bodyPr lIns="36000" rIns="36000"/>
          <a:lstStyle>
            <a:lvl1pPr marL="266700" indent="-2667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2000" spc="0" baseline="0"/>
            </a:lvl1pPr>
            <a:lvl2pPr marL="715963" indent="-258763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2pPr>
            <a:lvl3pPr marL="1158875" indent="-2667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3pPr>
            <a:lvl4pPr marL="1646238" indent="-2667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4pPr>
            <a:lvl5pPr marL="2089150" indent="-26035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5pPr>
          </a:lstStyle>
          <a:p>
            <a:pPr lvl="0"/>
            <a:r>
              <a:rPr kumimoji="1" lang="ja-JP" altLang="en-US"/>
              <a:t>テキスト</a:t>
            </a:r>
            <a:r>
              <a:rPr kumimoji="1" lang="en-US" altLang="ja-JP"/>
              <a:t> Meiryo UI 20pt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 altLang="ja-JP"/>
          </a:p>
        </p:txBody>
      </p:sp>
      <p:sp>
        <p:nvSpPr>
          <p:cNvPr id="3" name="スライド番号プレースホルダー 5">
            <a:extLst>
              <a:ext uri="{FF2B5EF4-FFF2-40B4-BE49-F238E27FC236}">
                <a16:creationId xmlns:a16="http://schemas.microsoft.com/office/drawing/2014/main" id="{D9D209E1-D93C-7EE1-2D44-7872F56D8A4E}"/>
              </a:ext>
            </a:extLst>
          </p:cNvPr>
          <p:cNvSpPr txBox="1">
            <a:spLocks/>
          </p:cNvSpPr>
          <p:nvPr userDrawn="1"/>
        </p:nvSpPr>
        <p:spPr>
          <a:xfrm>
            <a:off x="11682000" y="6600483"/>
            <a:ext cx="252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54578-0A67-C94F-8D2F-8E204205CBB8}" type="slidenum">
              <a:rPr lang="ja-JP" altLang="en-US">
                <a:solidFill>
                  <a:srgbClr val="595959"/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ja-JP" altLang="en-US">
              <a:solidFill>
                <a:srgbClr val="595959"/>
              </a:solidFill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51BF953C-D831-9485-2264-9BA8C6DB339C}"/>
              </a:ext>
            </a:extLst>
          </p:cNvPr>
          <p:cNvCxnSpPr>
            <a:cxnSpLocks/>
          </p:cNvCxnSpPr>
          <p:nvPr userDrawn="1"/>
        </p:nvCxnSpPr>
        <p:spPr>
          <a:xfrm>
            <a:off x="11653547" y="6628543"/>
            <a:ext cx="0" cy="86400"/>
          </a:xfrm>
          <a:prstGeom prst="line">
            <a:avLst/>
          </a:prstGeom>
          <a:ln w="9525"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29477D-E8FD-9A07-8706-32FC38DA512A}"/>
              </a:ext>
            </a:extLst>
          </p:cNvPr>
          <p:cNvSpPr txBox="1"/>
          <p:nvPr userDrawn="1"/>
        </p:nvSpPr>
        <p:spPr>
          <a:xfrm>
            <a:off x="9466343" y="6615287"/>
            <a:ext cx="206787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kumimoji="1" lang="en-US" altLang="ja-JP" sz="700">
                <a:solidFill>
                  <a:srgbClr val="595959"/>
                </a:solidFill>
              </a:rPr>
              <a:t>© Fortience Consulting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0870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0" userDrawn="1">
          <p15:clr>
            <a:srgbClr val="FBAE40"/>
          </p15:clr>
        </p15:guide>
        <p15:guide id="2" pos="740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-White-ロゴ無-右側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38D290-D2C4-6A72-C9E7-0BE8C43CD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42000"/>
            <a:ext cx="8661600" cy="387798"/>
          </a:xfrm>
        </p:spPr>
        <p:txBody>
          <a:bodyPr/>
          <a:lstStyle>
            <a:lvl1pPr>
              <a:defRPr b="0" spc="0"/>
            </a:lvl1pPr>
          </a:lstStyle>
          <a:p>
            <a:r>
              <a:rPr kumimoji="1" lang="ja-JP" altLang="en-US"/>
              <a:t>目次タイトルを入力  </a:t>
            </a:r>
            <a:r>
              <a:rPr kumimoji="1" lang="en-US" altLang="ja-JP"/>
              <a:t>28pt</a:t>
            </a:r>
            <a:endParaRPr kumimoji="1"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5C2E6AC-640B-500C-B29B-5CA207EF2E3F}"/>
              </a:ext>
            </a:extLst>
          </p:cNvPr>
          <p:cNvCxnSpPr>
            <a:cxnSpLocks/>
          </p:cNvCxnSpPr>
          <p:nvPr userDrawn="1"/>
        </p:nvCxnSpPr>
        <p:spPr>
          <a:xfrm>
            <a:off x="540000" y="970671"/>
            <a:ext cx="8661600" cy="0"/>
          </a:xfrm>
          <a:prstGeom prst="line">
            <a:avLst/>
          </a:prstGeom>
          <a:ln w="6350"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D82A0401-A6A5-3E0E-D7C7-94CBA8A3942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40000" y="1188000"/>
            <a:ext cx="8661598" cy="5184000"/>
          </a:xfrm>
        </p:spPr>
        <p:txBody>
          <a:bodyPr lIns="36000" rIns="36000"/>
          <a:lstStyle>
            <a:lvl1pPr marL="266700" indent="-2667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2000" spc="0" baseline="0"/>
            </a:lvl1pPr>
            <a:lvl2pPr marL="715963" indent="-258763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2pPr>
            <a:lvl3pPr marL="1158875" indent="-2667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3pPr>
            <a:lvl4pPr marL="1646238" indent="-2667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4pPr>
            <a:lvl5pPr marL="2089150" indent="-26035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5pPr>
          </a:lstStyle>
          <a:p>
            <a:pPr lvl="0"/>
            <a:r>
              <a:rPr kumimoji="1" lang="ja-JP" altLang="en-US"/>
              <a:t>テキスト</a:t>
            </a:r>
            <a:r>
              <a:rPr kumimoji="1" lang="en-US" altLang="ja-JP"/>
              <a:t> Meiryo UI 20pt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 altLang="ja-JP"/>
          </a:p>
        </p:txBody>
      </p:sp>
      <p:sp>
        <p:nvSpPr>
          <p:cNvPr id="3" name="スライド番号プレースホルダー 5">
            <a:extLst>
              <a:ext uri="{FF2B5EF4-FFF2-40B4-BE49-F238E27FC236}">
                <a16:creationId xmlns:a16="http://schemas.microsoft.com/office/drawing/2014/main" id="{75B64EFA-F4E5-A02B-5014-E4E2845C8502}"/>
              </a:ext>
            </a:extLst>
          </p:cNvPr>
          <p:cNvSpPr txBox="1">
            <a:spLocks/>
          </p:cNvSpPr>
          <p:nvPr userDrawn="1"/>
        </p:nvSpPr>
        <p:spPr>
          <a:xfrm>
            <a:off x="11682000" y="6600483"/>
            <a:ext cx="252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54578-0A67-C94F-8D2F-8E204205CBB8}" type="slidenum">
              <a:rPr lang="ja-JP" altLang="en-US">
                <a:solidFill>
                  <a:srgbClr val="595959"/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ja-JP" altLang="en-US">
              <a:solidFill>
                <a:srgbClr val="595959"/>
              </a:solidFill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0A738468-6C29-8C48-600F-DF311BDDD7E9}"/>
              </a:ext>
            </a:extLst>
          </p:cNvPr>
          <p:cNvCxnSpPr>
            <a:cxnSpLocks/>
          </p:cNvCxnSpPr>
          <p:nvPr userDrawn="1"/>
        </p:nvCxnSpPr>
        <p:spPr>
          <a:xfrm>
            <a:off x="11653547" y="6628543"/>
            <a:ext cx="0" cy="86400"/>
          </a:xfrm>
          <a:prstGeom prst="line">
            <a:avLst/>
          </a:prstGeom>
          <a:ln w="9525"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941DEE-78CA-40A9-7C2C-F058DBEF8E0C}"/>
              </a:ext>
            </a:extLst>
          </p:cNvPr>
          <p:cNvSpPr txBox="1"/>
          <p:nvPr userDrawn="1"/>
        </p:nvSpPr>
        <p:spPr>
          <a:xfrm>
            <a:off x="9466343" y="6615287"/>
            <a:ext cx="206787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kumimoji="1" lang="en-US" altLang="ja-JP" sz="700">
                <a:solidFill>
                  <a:srgbClr val="595959"/>
                </a:solidFill>
              </a:rPr>
              <a:t>© Fortience Consulting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62213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8" userDrawn="1">
          <p15:clr>
            <a:srgbClr val="FBAE40"/>
          </p15:clr>
        </p15:guide>
        <p15:guide id="2" pos="579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ディバイダー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EA87AE-ACD2-2748-DAB8-1D2A663962E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84000" y="1917431"/>
            <a:ext cx="10515600" cy="498598"/>
          </a:xfrm>
        </p:spPr>
        <p:txBody>
          <a:bodyPr vert="horz" wrap="square" lIns="36000" tIns="0" rIns="36000" bIns="0" rtlCol="0" anchor="b">
            <a:spAutoFit/>
          </a:bodyPr>
          <a:lstStyle>
            <a:lvl1pPr>
              <a:defRPr lang="ja-JP" altLang="en-US" sz="3600" b="1" spc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/>
            <a:r>
              <a:rPr kumimoji="1" lang="ja-JP" altLang="en-US"/>
              <a:t>中扉タイトル</a:t>
            </a:r>
            <a:r>
              <a:rPr kumimoji="1" lang="en-US" altLang="ja-JP"/>
              <a:t>36pt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99096F0-98FE-84F1-075F-190DADA2CE4E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684000" y="2609059"/>
            <a:ext cx="10515600" cy="307777"/>
          </a:xfrm>
        </p:spPr>
        <p:txBody>
          <a:bodyPr vert="horz" wrap="square" lIns="36000" tIns="0" rIns="36000" bIns="0" rtlCol="0">
            <a:spAutoFit/>
          </a:bodyPr>
          <a:lstStyle>
            <a:lvl1pPr>
              <a:defRPr lang="ja-JP" altLang="en-US" spc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/>
              <a:t>サブタイトル </a:t>
            </a:r>
            <a:r>
              <a:rPr kumimoji="1" lang="en-US" altLang="ja-JP"/>
              <a:t>20pt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821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07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本文-White-ロゴ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38D290-D2C4-6A72-C9E7-0BE8C43CD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42000"/>
            <a:ext cx="9288000" cy="387798"/>
          </a:xfrm>
        </p:spPr>
        <p:txBody>
          <a:bodyPr/>
          <a:lstStyle>
            <a:lvl1pPr>
              <a:defRPr spc="0"/>
            </a:lvl1pPr>
          </a:lstStyle>
          <a:p>
            <a:r>
              <a:rPr kumimoji="1" lang="ja-JP" altLang="en-US"/>
              <a:t>本文タイトルを入力  </a:t>
            </a:r>
            <a:r>
              <a:rPr kumimoji="1" lang="en-US" altLang="ja-JP"/>
              <a:t>28pt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2C15E9-7913-FC64-3BF9-DBD05ABA44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188000"/>
            <a:ext cx="11113200" cy="5184000"/>
          </a:xfrm>
        </p:spPr>
        <p:txBody>
          <a:bodyPr/>
          <a:lstStyle>
            <a:lvl1pPr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 sz="2000" spc="0" baseline="0"/>
            </a:lvl1pPr>
            <a:lvl2pPr marL="457200" indent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  <a:defRPr sz="1800"/>
            </a:lvl2pPr>
            <a:lvl3pPr marL="914400" indent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  <a:defRPr sz="1800"/>
            </a:lvl3pPr>
            <a:lvl4pPr marL="1371600" indent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  <a:defRPr sz="1800"/>
            </a:lvl4pPr>
            <a:lvl5pPr marL="1828800" indent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  <a:defRPr sz="1800"/>
            </a:lvl5pPr>
          </a:lstStyle>
          <a:p>
            <a:pPr lvl="0"/>
            <a:r>
              <a:rPr kumimoji="1" lang="ja-JP" altLang="en-US"/>
              <a:t>本文 </a:t>
            </a:r>
            <a:r>
              <a:rPr kumimoji="1" lang="en-US" altLang="ja-JP"/>
              <a:t>Meiryo UI 20pt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5C2E6AC-640B-500C-B29B-5CA207EF2E3F}"/>
              </a:ext>
            </a:extLst>
          </p:cNvPr>
          <p:cNvCxnSpPr>
            <a:cxnSpLocks/>
          </p:cNvCxnSpPr>
          <p:nvPr userDrawn="1"/>
        </p:nvCxnSpPr>
        <p:spPr>
          <a:xfrm>
            <a:off x="540000" y="970671"/>
            <a:ext cx="11113200" cy="0"/>
          </a:xfrm>
          <a:prstGeom prst="line">
            <a:avLst/>
          </a:prstGeom>
          <a:ln w="6350"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図 3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2BF3CA44-1ED9-66CE-7A6A-AB582D89A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8100" y="2280"/>
            <a:ext cx="1993900" cy="660400"/>
          </a:xfrm>
          <a:prstGeom prst="rect">
            <a:avLst/>
          </a:prstGeo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058DE5D-0CDA-1EF6-D9DD-503A5C9B8CA8}"/>
              </a:ext>
            </a:extLst>
          </p:cNvPr>
          <p:cNvSpPr txBox="1">
            <a:spLocks/>
          </p:cNvSpPr>
          <p:nvPr userDrawn="1"/>
        </p:nvSpPr>
        <p:spPr>
          <a:xfrm>
            <a:off x="11682000" y="6600483"/>
            <a:ext cx="252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54578-0A67-C94F-8D2F-8E204205CBB8}" type="slidenum">
              <a:rPr lang="ja-JP" altLang="en-US">
                <a:solidFill>
                  <a:srgbClr val="595959"/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ja-JP" altLang="en-US">
              <a:solidFill>
                <a:srgbClr val="595959"/>
              </a:solidFill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7AB2DAE4-69C2-AA4A-19D9-5339F95E8D8A}"/>
              </a:ext>
            </a:extLst>
          </p:cNvPr>
          <p:cNvCxnSpPr>
            <a:cxnSpLocks/>
          </p:cNvCxnSpPr>
          <p:nvPr userDrawn="1"/>
        </p:nvCxnSpPr>
        <p:spPr>
          <a:xfrm>
            <a:off x="11653547" y="6628543"/>
            <a:ext cx="0" cy="86400"/>
          </a:xfrm>
          <a:prstGeom prst="line">
            <a:avLst/>
          </a:prstGeom>
          <a:ln w="9525"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44FF8F1-1210-5C5E-2E0F-98F265E0A225}"/>
              </a:ext>
            </a:extLst>
          </p:cNvPr>
          <p:cNvSpPr txBox="1"/>
          <p:nvPr userDrawn="1"/>
        </p:nvSpPr>
        <p:spPr>
          <a:xfrm>
            <a:off x="9466343" y="6615287"/>
            <a:ext cx="206787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kumimoji="1" lang="en-US" altLang="ja-JP" sz="700" dirty="0">
                <a:solidFill>
                  <a:srgbClr val="595959"/>
                </a:solidFill>
              </a:rPr>
              <a:t>© </a:t>
            </a:r>
            <a:r>
              <a:rPr kumimoji="1" lang="en-US" altLang="ja-JP" sz="700" dirty="0" err="1">
                <a:solidFill>
                  <a:srgbClr val="595959"/>
                </a:solidFill>
              </a:rPr>
              <a:t>Fortience</a:t>
            </a:r>
            <a:r>
              <a:rPr kumimoji="1" lang="en-US" altLang="ja-JP" sz="700" dirty="0">
                <a:solidFill>
                  <a:srgbClr val="595959"/>
                </a:solidFill>
              </a:rPr>
              <a:t> Consulting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71214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8" userDrawn="1">
          <p15:clr>
            <a:srgbClr val="FBAE40"/>
          </p15:clr>
        </p15:guide>
        <p15:guide id="3" pos="734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CAE5990-FC00-0BA5-D6A8-2823B7F44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42000"/>
            <a:ext cx="11113200" cy="38779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9DFBC10-601D-7BA5-77D8-122BB9281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187998"/>
            <a:ext cx="11113200" cy="5184000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F40D00-7DC7-BF48-6CA2-55FD305CC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2000" y="6600483"/>
            <a:ext cx="252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  <a:latin typeface="+mn-ea"/>
                <a:ea typeface="+mn-ea"/>
              </a:defRPr>
            </a:lvl1pPr>
          </a:lstStyle>
          <a:p>
            <a:fld id="{EB454578-0A67-C94F-8D2F-8E204205CBB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038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88" r:id="rId3"/>
    <p:sldLayoutId id="2147483689" r:id="rId4"/>
    <p:sldLayoutId id="2147483674" r:id="rId5"/>
    <p:sldLayoutId id="2147483672" r:id="rId6"/>
    <p:sldLayoutId id="2147483719" r:id="rId7"/>
    <p:sldLayoutId id="2147483685" r:id="rId8"/>
    <p:sldLayoutId id="2147483678" r:id="rId9"/>
    <p:sldLayoutId id="2147483679" r:id="rId10"/>
    <p:sldLayoutId id="2147483680" r:id="rId11"/>
    <p:sldLayoutId id="2147483698" r:id="rId12"/>
    <p:sldLayoutId id="2147483699" r:id="rId13"/>
    <p:sldLayoutId id="2147483690" r:id="rId14"/>
    <p:sldLayoutId id="214748369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800" b="0" kern="1200" spc="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None/>
        <a:defRPr kumimoji="1" sz="2000" kern="1200" spc="0">
          <a:solidFill>
            <a:schemeClr val="tx1"/>
          </a:solidFill>
          <a:latin typeface="+mn-ea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None/>
        <a:defRPr kumimoji="1" sz="1800" kern="1200" spc="0">
          <a:solidFill>
            <a:schemeClr val="tx1"/>
          </a:solidFill>
          <a:latin typeface="+mn-ea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None/>
        <a:defRPr kumimoji="1" sz="1800" kern="1200" spc="0">
          <a:solidFill>
            <a:schemeClr val="tx1"/>
          </a:solidFill>
          <a:latin typeface="+mn-ea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None/>
        <a:defRPr kumimoji="1" sz="1800" kern="1200" spc="0">
          <a:solidFill>
            <a:schemeClr val="tx1"/>
          </a:solidFill>
          <a:latin typeface="+mn-ea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None/>
        <a:defRPr kumimoji="1" sz="1800" kern="1200" spc="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B_5E5E5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D_19141610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3DBCD-9C26-581F-85BC-C19D7CB72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25501EF-4E27-C4C0-28E9-BB7DBEBFE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972831"/>
            <a:ext cx="10515600" cy="443198"/>
          </a:xfrm>
        </p:spPr>
        <p:txBody>
          <a:bodyPr/>
          <a:lstStyle/>
          <a:p>
            <a:r>
              <a:rPr lang="en-US" altLang="ja-JP" sz="3200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3200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提出様式集</a:t>
            </a:r>
            <a:r>
              <a:rPr lang="en-US" altLang="ja-JP" sz="3200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】</a:t>
            </a:r>
            <a:r>
              <a:rPr lang="ja-JP" altLang="en-US" sz="3200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見積書（任意様式）作成ポイント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80844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FF485-7041-8461-904E-2A0BCF90C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37F23F-36CA-E00E-4055-6879926E4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ja-JP" b="1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r>
              <a:rPr lang="en-US" altLang="ja-JP" b="1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b="1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任意様式</a:t>
            </a:r>
            <a:r>
              <a:rPr lang="en-US" altLang="ja-JP" b="1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】</a:t>
            </a:r>
            <a:r>
              <a:rPr lang="ja-JP" altLang="en-US" b="1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見積書＜本実証事業に係る見積書の作成ポイント＞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90C12BF-FC4A-E6B4-E218-F00702D64AAB}"/>
              </a:ext>
            </a:extLst>
          </p:cNvPr>
          <p:cNvSpPr/>
          <p:nvPr/>
        </p:nvSpPr>
        <p:spPr>
          <a:xfrm>
            <a:off x="1919536" y="1052784"/>
            <a:ext cx="9733664" cy="1296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ja-JP" altLang="en-US" sz="1200" b="1" u="sng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実証を支援いただくにあたり、実態に即し、費用が発生する場合は、</a:t>
            </a:r>
            <a:r>
              <a:rPr lang="ja-JP" altLang="en-US" sz="1200" spc="-11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以下の内容を踏まえ、「本実証見積書」（任意様式）の作成・提出をお願いします。</a:t>
            </a:r>
            <a:endParaRPr lang="en-US" altLang="ja-JP" sz="1200" spc="-110" dirty="0">
              <a:solidFill>
                <a:srgbClr val="4B4B4B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defRPr/>
            </a:pPr>
            <a:endParaRPr lang="en-US" altLang="ja-JP" sz="1200" spc="-110" dirty="0">
              <a:solidFill>
                <a:srgbClr val="4B4B4B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11018" indent="-211018">
              <a:buFont typeface="Arial" panose="020B0604020202020204" pitchFamily="34" charset="0"/>
              <a:buChar char="•"/>
              <a:defRPr/>
            </a:pPr>
            <a:r>
              <a:rPr lang="ja-JP" altLang="en-US" sz="1200" spc="-11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本実証事業に係る見積書は、①宛先（宮崎県庁宛）、②御社名、③実証事業名、④本実証見積額（内訳含む）の</a:t>
            </a:r>
            <a:r>
              <a:rPr lang="en-US" altLang="ja-JP" sz="1200" spc="-11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  <a:r>
              <a:rPr lang="ja-JP" altLang="en-US" sz="1200" spc="-11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点を記入ください。</a:t>
            </a:r>
            <a:endParaRPr lang="en-US" altLang="ja-JP" sz="1200" spc="-110" dirty="0">
              <a:solidFill>
                <a:srgbClr val="4B4B4B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11018" indent="-211018">
              <a:buFont typeface="Arial" panose="020B0604020202020204" pitchFamily="34" charset="0"/>
              <a:buChar char="•"/>
              <a:defRPr/>
            </a:pPr>
            <a:r>
              <a:rPr lang="en-US" altLang="ja-JP" sz="1200" b="1" u="sng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200" b="1" u="sng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実証事業あたりの予算規模は</a:t>
            </a:r>
            <a:r>
              <a:rPr lang="en-US" altLang="ja-JP" sz="1200" b="1" u="sng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100</a:t>
            </a:r>
            <a:r>
              <a:rPr lang="ja-JP" altLang="en-US" sz="1200" b="1" u="sng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万円（税抜）程度を上限の目安</a:t>
            </a:r>
            <a:r>
              <a:rPr lang="ja-JP" altLang="en-US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として想定しています。</a:t>
            </a:r>
            <a:br>
              <a:rPr lang="en-US" altLang="ja-JP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ただし、次年度の予算化等の可能性を踏まえ、</a:t>
            </a:r>
            <a:r>
              <a:rPr lang="ja-JP" altLang="en-US" sz="1200" b="1" u="sng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無償又は低廉な費用で実現可能な提案も受け付けます</a:t>
            </a:r>
            <a:r>
              <a:rPr lang="ja-JP" altLang="en-US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。（無償の場合は本実証事業に係る見積書の作成は不要です。）</a:t>
            </a:r>
            <a:endParaRPr lang="en-US" altLang="ja-JP" sz="1200" spc="-110" dirty="0">
              <a:solidFill>
                <a:srgbClr val="4B4B4B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4A61C3A-7E87-0084-CD98-C512F22ADC18}"/>
              </a:ext>
            </a:extLst>
          </p:cNvPr>
          <p:cNvSpPr/>
          <p:nvPr/>
        </p:nvSpPr>
        <p:spPr>
          <a:xfrm>
            <a:off x="552560" y="1052784"/>
            <a:ext cx="1296000" cy="1296000"/>
          </a:xfrm>
          <a:prstGeom prst="rect">
            <a:avLst/>
          </a:prstGeom>
          <a:solidFill>
            <a:srgbClr val="045890">
              <a:alpha val="80000"/>
            </a:srgbClr>
          </a:solidFill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ja-JP" altLang="en-US" sz="1200" b="1" spc="-12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作成要領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904BF10-F4EA-FDA7-019B-FC411711348B}"/>
              </a:ext>
            </a:extLst>
          </p:cNvPr>
          <p:cNvSpPr/>
          <p:nvPr/>
        </p:nvSpPr>
        <p:spPr>
          <a:xfrm>
            <a:off x="1919536" y="2420888"/>
            <a:ext cx="9733664" cy="4392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altLang="ja-JP" sz="1200" dirty="0">
              <a:solidFill>
                <a:srgbClr val="4B4B4B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5F8C547-72BE-0541-4813-79502D69ED49}"/>
              </a:ext>
            </a:extLst>
          </p:cNvPr>
          <p:cNvSpPr/>
          <p:nvPr/>
        </p:nvSpPr>
        <p:spPr>
          <a:xfrm>
            <a:off x="552560" y="2420888"/>
            <a:ext cx="1296000" cy="4392488"/>
          </a:xfrm>
          <a:prstGeom prst="rect">
            <a:avLst/>
          </a:prstGeom>
          <a:solidFill>
            <a:srgbClr val="045890">
              <a:alpha val="80000"/>
            </a:srgbClr>
          </a:solidFill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ja-JP" altLang="en-US" sz="1200" b="1" spc="-12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本実証に係る</a:t>
            </a:r>
            <a:endParaRPr lang="en-US" altLang="ja-JP" sz="1200" b="1" spc="-12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200" b="1" spc="-12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見積イメージ</a:t>
            </a:r>
          </a:p>
        </p:txBody>
      </p: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AA461C9D-1236-487D-DCE0-2CBA369C4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161125"/>
              </p:ext>
            </p:extLst>
          </p:nvPr>
        </p:nvGraphicFramePr>
        <p:xfrm>
          <a:off x="1992600" y="4127096"/>
          <a:ext cx="9504000" cy="2614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390648451"/>
                    </a:ext>
                  </a:extLst>
                </a:gridCol>
                <a:gridCol w="7271800">
                  <a:extLst>
                    <a:ext uri="{9D8B030D-6E8A-4147-A177-3AD203B41FA5}">
                      <a16:colId xmlns:a16="http://schemas.microsoft.com/office/drawing/2014/main" val="322220407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584492761"/>
                    </a:ext>
                  </a:extLst>
                </a:gridCol>
              </a:tblGrid>
              <a:tr h="288000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項目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例</a:t>
                      </a:r>
                    </a:p>
                  </a:txBody>
                  <a:tcPr marL="112542" marR="112542" marT="50292" marB="50292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内訳イメージ</a:t>
                      </a:r>
                    </a:p>
                  </a:txBody>
                  <a:tcPr marL="112542" marR="112542" marT="56272" marB="56272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金額</a:t>
                      </a:r>
                    </a:p>
                  </a:txBody>
                  <a:tcPr marL="112542" marR="112542" marT="56272" marB="56272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030331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endParaRPr kumimoji="1" lang="ja-JP" altLang="en-US" sz="105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１．</a:t>
                      </a:r>
                      <a:r>
                        <a:rPr kumimoji="1" lang="en-US" altLang="ja-JP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××××</a:t>
                      </a:r>
                      <a:r>
                        <a:rPr kumimoji="1" lang="ja-JP" altLang="en-US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</a:t>
                      </a:r>
                      <a:r>
                        <a:rPr kumimoji="1" lang="en-US" altLang="ja-JP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ICT</a:t>
                      </a:r>
                      <a:r>
                        <a:rPr kumimoji="1" lang="ja-JP" altLang="en-US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ツール）の利用料</a:t>
                      </a:r>
                      <a:endParaRPr kumimoji="1" lang="en-US" altLang="ja-JP" sz="1200" b="1" dirty="0">
                        <a:solidFill>
                          <a:srgbClr val="4B4B4B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（月額○○○○円</a:t>
                      </a:r>
                      <a:r>
                        <a:rPr kumimoji="1" lang="en-US" altLang="ja-JP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×2</a:t>
                      </a:r>
                      <a:r>
                        <a:rPr kumimoji="1" lang="ja-JP" altLang="en-US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か月）</a:t>
                      </a:r>
                    </a:p>
                  </a:txBody>
                  <a:tcPr marL="112542" marR="112542" marT="56272" marB="56272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100,000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</a:p>
                  </a:txBody>
                  <a:tcPr marL="112542" marR="112542" marT="56272" marB="56272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132471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endParaRPr kumimoji="1" lang="ja-JP" altLang="en-US" sz="105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２．実証期間の実装支援</a:t>
                      </a:r>
                      <a:r>
                        <a:rPr kumimoji="1" lang="en-US" altLang="ja-JP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/</a:t>
                      </a:r>
                      <a:r>
                        <a:rPr kumimoji="1" lang="ja-JP" altLang="en-US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サポート</a:t>
                      </a:r>
                      <a:endParaRPr kumimoji="1" lang="en-US" altLang="ja-JP" sz="1200" b="1" dirty="0">
                        <a:solidFill>
                          <a:srgbClr val="4B4B4B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（技術者</a:t>
                      </a:r>
                      <a:r>
                        <a:rPr kumimoji="1" lang="en-US" altLang="ja-JP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名○○○○円</a:t>
                      </a:r>
                      <a:r>
                        <a:rPr kumimoji="1" lang="en-US" altLang="ja-JP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×8</a:t>
                      </a:r>
                      <a:r>
                        <a:rPr kumimoji="1" lang="ja-JP" altLang="en-US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時間</a:t>
                      </a:r>
                      <a:r>
                        <a:rPr kumimoji="1" lang="en-US" altLang="ja-JP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/</a:t>
                      </a:r>
                      <a:r>
                        <a:rPr kumimoji="1" lang="ja-JP" altLang="en-US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日</a:t>
                      </a:r>
                      <a:r>
                        <a:rPr kumimoji="1" lang="en-US" altLang="ja-JP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×20</a:t>
                      </a:r>
                      <a:r>
                        <a:rPr kumimoji="1" lang="ja-JP" altLang="en-US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日）</a:t>
                      </a:r>
                    </a:p>
                  </a:txBody>
                  <a:tcPr marL="112542" marR="112542" marT="56272" marB="56272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500,000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</a:p>
                  </a:txBody>
                  <a:tcPr marL="112542" marR="112542" marT="56272" marB="56272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2738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３．実証報告（実証内容、結果、課題整理等）レポート作成</a:t>
                      </a:r>
                    </a:p>
                  </a:txBody>
                  <a:tcPr marL="112542" marR="112542" marT="56272" marB="56272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300,000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</a:p>
                  </a:txBody>
                  <a:tcPr marL="112542" marR="112542" marT="56272" marB="56272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43922"/>
                  </a:ext>
                </a:extLst>
              </a:tr>
              <a:tr h="288000">
                <a:tc gridSpan="2">
                  <a:txBody>
                    <a:bodyPr/>
                    <a:lstStyle/>
                    <a:p>
                      <a:pPr algn="r"/>
                      <a:r>
                        <a:rPr kumimoji="1" lang="ja-JP" altLang="en-US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合計（税抜）</a:t>
                      </a:r>
                    </a:p>
                  </a:txBody>
                  <a:tcPr marL="112542" marR="112542" marT="50292" marB="50292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05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900,000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12542" marR="112542" marT="56272" marB="56272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839786"/>
                  </a:ext>
                </a:extLst>
              </a:tr>
              <a:tr h="288000">
                <a:tc gridSpan="2">
                  <a:txBody>
                    <a:bodyPr/>
                    <a:lstStyle/>
                    <a:p>
                      <a:pPr algn="r"/>
                      <a:r>
                        <a:rPr kumimoji="1" lang="ja-JP" altLang="en-US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合計（税込）</a:t>
                      </a:r>
                    </a:p>
                  </a:txBody>
                  <a:tcPr marL="112542" marR="112542" marT="50292" marB="50292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990,000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12542" marR="112542" marT="56272" marB="56272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858119"/>
                  </a:ext>
                </a:extLst>
              </a:tr>
            </a:tbl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22D53E4-164E-E6CD-DA07-768E727E3EC8}"/>
              </a:ext>
            </a:extLst>
          </p:cNvPr>
          <p:cNvSpPr txBox="1"/>
          <p:nvPr/>
        </p:nvSpPr>
        <p:spPr>
          <a:xfrm>
            <a:off x="1991544" y="2492896"/>
            <a:ext cx="1224136" cy="17897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ja-JP" altLang="en-US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宮崎県庁　御中</a:t>
            </a:r>
            <a:endParaRPr lang="ja-JP" altLang="en-US" sz="12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68C5B1E-3823-807C-4349-304FEB18B6BB}"/>
              </a:ext>
            </a:extLst>
          </p:cNvPr>
          <p:cNvSpPr txBox="1"/>
          <p:nvPr/>
        </p:nvSpPr>
        <p:spPr>
          <a:xfrm>
            <a:off x="5070000" y="2671865"/>
            <a:ext cx="2052000" cy="3240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ja-JP" altLang="en-US" sz="2000" dirty="0"/>
              <a:t>概算見積書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D87A38B-3CC7-50CD-2CC3-2BB2F4C78030}"/>
              </a:ext>
            </a:extLst>
          </p:cNvPr>
          <p:cNvSpPr txBox="1"/>
          <p:nvPr/>
        </p:nvSpPr>
        <p:spPr>
          <a:xfrm>
            <a:off x="10272464" y="2924968"/>
            <a:ext cx="1224136" cy="2160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r"/>
            <a:r>
              <a:rPr lang="en-US" altLang="ja-JP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XXX</a:t>
            </a:r>
            <a:r>
              <a:rPr lang="ja-JP" altLang="en-US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株式会社</a:t>
            </a:r>
            <a:endParaRPr lang="en-US" altLang="ja-JP" sz="1200" dirty="0">
              <a:solidFill>
                <a:srgbClr val="4B4B4B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r"/>
            <a:r>
              <a:rPr lang="ja-JP" altLang="en-US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住所　　　　</a:t>
            </a:r>
            <a:r>
              <a:rPr lang="en-US" altLang="ja-JP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	</a:t>
            </a:r>
          </a:p>
          <a:p>
            <a:pPr algn="r"/>
            <a:r>
              <a:rPr lang="ja-JP" altLang="en-US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担当者情報</a:t>
            </a:r>
            <a:r>
              <a:rPr lang="en-US" altLang="ja-JP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	</a:t>
            </a:r>
            <a:r>
              <a:rPr lang="ja-JP" altLang="en-US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</a:t>
            </a:r>
            <a:endParaRPr lang="en-US" altLang="ja-JP" sz="1200" dirty="0">
              <a:solidFill>
                <a:srgbClr val="4B4B4B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r"/>
            <a:br>
              <a:rPr lang="en-US" altLang="ja-JP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</a:t>
            </a:r>
            <a:endParaRPr lang="en-US" altLang="ja-JP" sz="1200" dirty="0">
              <a:solidFill>
                <a:srgbClr val="4B4B4B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r"/>
            <a:endParaRPr lang="ja-JP" altLang="en-US" sz="12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70ABE5D-9924-064B-393F-415A853A86ED}"/>
              </a:ext>
            </a:extLst>
          </p:cNvPr>
          <p:cNvSpPr txBox="1"/>
          <p:nvPr/>
        </p:nvSpPr>
        <p:spPr>
          <a:xfrm>
            <a:off x="1991544" y="3250030"/>
            <a:ext cx="5364000" cy="2160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ja-JP" altLang="en-US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下記のとおり、本実証事業に係る見積を提出します。</a:t>
            </a:r>
            <a:endParaRPr lang="ja-JP" altLang="en-US" sz="12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3402F11-43E3-5E37-042C-E43822C199F4}"/>
              </a:ext>
            </a:extLst>
          </p:cNvPr>
          <p:cNvSpPr txBox="1"/>
          <p:nvPr/>
        </p:nvSpPr>
        <p:spPr>
          <a:xfrm>
            <a:off x="1991544" y="3501008"/>
            <a:ext cx="5364000" cy="288000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r>
              <a:rPr lang="ja-JP" altLang="en-US" sz="1400" b="1" u="sng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件名：</a:t>
            </a:r>
            <a:r>
              <a:rPr lang="en-US" altLang="ja-JP" sz="1400" b="1" u="sng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XXXXXX</a:t>
            </a:r>
            <a:r>
              <a:rPr lang="ja-JP" altLang="en-US" sz="1400" b="1" u="sng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＜提案いただく実証事業名を記載＞</a:t>
            </a:r>
            <a:endParaRPr lang="ja-JP" altLang="en-US" sz="1400" b="1" u="sng" dirty="0"/>
          </a:p>
        </p:txBody>
      </p:sp>
    </p:spTree>
    <p:extLst>
      <p:ext uri="{BB962C8B-B14F-4D97-AF65-F5344CB8AC3E}">
        <p14:creationId xmlns:p14="http://schemas.microsoft.com/office/powerpoint/2010/main" val="9895247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97C24-18DD-19FA-7714-41F85A6BB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444997-E6CE-D82A-C41A-921A44830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ja-JP" b="1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r>
              <a:rPr lang="en-US" altLang="ja-JP" b="1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b="1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任意様式</a:t>
            </a:r>
            <a:r>
              <a:rPr lang="en-US" altLang="ja-JP" b="1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】</a:t>
            </a:r>
            <a:r>
              <a:rPr lang="ja-JP" altLang="en-US" b="1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見積書＜本番導入に係る概算見積書の作成ポイント＞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8046E25-08B4-B0CE-079F-906509ACDE86}"/>
              </a:ext>
            </a:extLst>
          </p:cNvPr>
          <p:cNvSpPr/>
          <p:nvPr/>
        </p:nvSpPr>
        <p:spPr>
          <a:xfrm>
            <a:off x="1919536" y="1052784"/>
            <a:ext cx="9733664" cy="129609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ja-JP" altLang="en-US" sz="1200" spc="-11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本実証の結果が有用だった場合、次年度（令和</a:t>
            </a:r>
            <a:r>
              <a:rPr lang="en-US" altLang="ja-JP" sz="1200" spc="-11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lang="ja-JP" altLang="en-US" sz="1200" spc="-11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年度）本番導入を進める想定です。その際の参考として、</a:t>
            </a:r>
            <a:r>
              <a:rPr lang="ja-JP" altLang="en-US" sz="1200" b="1" u="sng" spc="-11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「本番導入に係る概算見積」</a:t>
            </a:r>
            <a:r>
              <a:rPr lang="ja-JP" altLang="en-US" sz="1200" spc="-11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の作成をお願いします。</a:t>
            </a:r>
            <a:endParaRPr lang="en-US" altLang="ja-JP" sz="1200" spc="-110" dirty="0">
              <a:solidFill>
                <a:srgbClr val="4B4B4B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defRPr/>
            </a:pPr>
            <a:endParaRPr lang="en-US" altLang="ja-JP" sz="1200" spc="-110" dirty="0">
              <a:solidFill>
                <a:srgbClr val="4B4B4B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11018" indent="-211018">
              <a:buFont typeface="Arial" panose="020B0604020202020204" pitchFamily="34" charset="0"/>
              <a:buChar char="•"/>
              <a:defRPr/>
            </a:pPr>
            <a:r>
              <a:rPr lang="ja-JP" altLang="en-US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本番導入に係る概算見積は、①宛先（宮崎県庁宛）、②貴社名、③実証事業名、④本番導入に係る概算見積（内訳含む）の</a:t>
            </a:r>
            <a:r>
              <a:rPr lang="en-US" altLang="ja-JP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  <a:r>
              <a:rPr lang="ja-JP" altLang="en-US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点を記入ください。</a:t>
            </a:r>
            <a:endParaRPr lang="en-US" altLang="ja-JP" sz="1200" dirty="0">
              <a:solidFill>
                <a:srgbClr val="4B4B4B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11018" indent="-211018">
              <a:buFont typeface="Arial" panose="020B0604020202020204" pitchFamily="34" charset="0"/>
              <a:buChar char="•"/>
              <a:defRPr/>
            </a:pPr>
            <a:r>
              <a:rPr lang="ja-JP" altLang="en-US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本番導入に係る概算見積内訳では、実証で活用した</a:t>
            </a:r>
            <a:r>
              <a:rPr lang="en-US" altLang="ja-JP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ICT</a:t>
            </a:r>
            <a:r>
              <a:rPr lang="ja-JP" altLang="en-US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ツールの</a:t>
            </a:r>
            <a:r>
              <a:rPr lang="ja-JP" altLang="en-US" sz="1200" b="1" u="sng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開発・構築費</a:t>
            </a:r>
            <a:r>
              <a:rPr lang="ja-JP" altLang="en-US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lang="ja-JP" altLang="en-US" sz="1200" b="1" u="sng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データ移行</a:t>
            </a:r>
            <a:r>
              <a:rPr lang="ja-JP" altLang="en-US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lang="ja-JP" altLang="en-US" sz="1200" b="1" u="sng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テスト</a:t>
            </a:r>
            <a:r>
              <a:rPr lang="ja-JP" altLang="en-US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lang="en-US" altLang="ja-JP" sz="1200" b="1" u="sng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ICT</a:t>
            </a:r>
            <a:r>
              <a:rPr lang="ja-JP" altLang="en-US" sz="1200" b="1" u="sng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ツール利用料、運用・保守</a:t>
            </a:r>
            <a:r>
              <a:rPr lang="ja-JP" altLang="en-US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等、必要と思われる費用を計上してください。（期間：令和</a:t>
            </a:r>
            <a:r>
              <a:rPr lang="en-US" altLang="ja-JP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lang="ja-JP" altLang="en-US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  <a:r>
              <a:rPr lang="ja-JP" altLang="en-US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月～令和</a:t>
            </a:r>
            <a:r>
              <a:rPr lang="en-US" altLang="ja-JP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en-US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月で算出ください）</a:t>
            </a:r>
            <a:endParaRPr lang="en-US" altLang="ja-JP" sz="1200" dirty="0">
              <a:solidFill>
                <a:srgbClr val="4B4B4B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11018" indent="-211018">
              <a:buFont typeface="Arial" panose="020B0604020202020204" pitchFamily="34" charset="0"/>
              <a:buChar char="•"/>
              <a:defRPr/>
            </a:pPr>
            <a:r>
              <a:rPr lang="ja-JP" altLang="en-US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</a:t>
            </a:r>
            <a:r>
              <a:rPr lang="en-US" altLang="ja-JP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  <a:r>
              <a:rPr lang="ja-JP" altLang="en-US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  <a:r>
              <a:rPr lang="ja-JP" altLang="en-US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lang="ja-JP" altLang="en-US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月ごろ、業務ボリューム等も含め詳細情報を基に、改めて、概算見積の作成を依頼予定）</a:t>
            </a:r>
            <a:endParaRPr lang="en-US" altLang="ja-JP" sz="1200" dirty="0">
              <a:solidFill>
                <a:srgbClr val="4B4B4B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319D28B-EEE4-80CC-3124-97DA2EE96165}"/>
              </a:ext>
            </a:extLst>
          </p:cNvPr>
          <p:cNvSpPr/>
          <p:nvPr/>
        </p:nvSpPr>
        <p:spPr>
          <a:xfrm>
            <a:off x="552560" y="1052784"/>
            <a:ext cx="1296000" cy="1296096"/>
          </a:xfrm>
          <a:prstGeom prst="rect">
            <a:avLst/>
          </a:prstGeom>
          <a:solidFill>
            <a:srgbClr val="045890">
              <a:alpha val="80000"/>
            </a:srgbClr>
          </a:solidFill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ja-JP" altLang="en-US" sz="1200" b="1" spc="-12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作成要領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1BA5A40-7868-6918-84C2-50FA16FA0E15}"/>
              </a:ext>
            </a:extLst>
          </p:cNvPr>
          <p:cNvSpPr/>
          <p:nvPr/>
        </p:nvSpPr>
        <p:spPr>
          <a:xfrm>
            <a:off x="1919536" y="2420888"/>
            <a:ext cx="9733664" cy="4392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altLang="ja-JP" sz="1200" dirty="0">
              <a:solidFill>
                <a:srgbClr val="4B4B4B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813740D-AF72-16B2-2417-0E53A7B0B038}"/>
              </a:ext>
            </a:extLst>
          </p:cNvPr>
          <p:cNvSpPr/>
          <p:nvPr/>
        </p:nvSpPr>
        <p:spPr>
          <a:xfrm>
            <a:off x="552560" y="2420888"/>
            <a:ext cx="1296000" cy="4392488"/>
          </a:xfrm>
          <a:prstGeom prst="rect">
            <a:avLst/>
          </a:prstGeom>
          <a:solidFill>
            <a:srgbClr val="045890">
              <a:alpha val="80000"/>
            </a:srgbClr>
          </a:solidFill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ja-JP" altLang="en-US" sz="1200" b="1" spc="-12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本番導入に係る</a:t>
            </a:r>
            <a:endParaRPr lang="en-US" altLang="ja-JP" sz="1200" b="1" spc="-12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200" b="1" spc="-12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概算見積イメージ</a:t>
            </a:r>
          </a:p>
        </p:txBody>
      </p: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111729DB-1BA4-7E09-5264-A106D39132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028216"/>
              </p:ext>
            </p:extLst>
          </p:nvPr>
        </p:nvGraphicFramePr>
        <p:xfrm>
          <a:off x="1992600" y="3839102"/>
          <a:ext cx="9504000" cy="2902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390648451"/>
                    </a:ext>
                  </a:extLst>
                </a:gridCol>
                <a:gridCol w="7271800">
                  <a:extLst>
                    <a:ext uri="{9D8B030D-6E8A-4147-A177-3AD203B41FA5}">
                      <a16:colId xmlns:a16="http://schemas.microsoft.com/office/drawing/2014/main" val="322220407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584492761"/>
                    </a:ext>
                  </a:extLst>
                </a:gridCol>
              </a:tblGrid>
              <a:tr h="288000">
                <a:tc rowSpan="5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項目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例</a:t>
                      </a:r>
                    </a:p>
                  </a:txBody>
                  <a:tcPr marL="112542" marR="112542" marT="56271" marB="56271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内訳イメージ</a:t>
                      </a:r>
                    </a:p>
                  </a:txBody>
                  <a:tcPr marL="112542" marR="112542" marT="56271" marB="56271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金額</a:t>
                      </a:r>
                    </a:p>
                  </a:txBody>
                  <a:tcPr marL="112542" marR="112542" marT="56271" marB="56271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030331"/>
                  </a:ext>
                </a:extLst>
              </a:tr>
              <a:tr h="504000">
                <a:tc vMerge="1">
                  <a:txBody>
                    <a:bodyPr/>
                    <a:lstStyle/>
                    <a:p>
                      <a:endParaRPr kumimoji="1" lang="ja-JP" altLang="en-US" sz="105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．</a:t>
                      </a:r>
                      <a:r>
                        <a:rPr kumimoji="1" lang="en-US" altLang="ja-JP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××××</a:t>
                      </a:r>
                      <a:r>
                        <a:rPr kumimoji="1" lang="ja-JP" altLang="en-US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（導入</a:t>
                      </a:r>
                      <a:r>
                        <a:rPr kumimoji="1" lang="en-US" altLang="ja-JP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ICT</a:t>
                      </a:r>
                      <a:r>
                        <a:rPr kumimoji="1" lang="ja-JP" altLang="en-US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ツール）の開発、構築支援（要件定義支援含む）</a:t>
                      </a:r>
                      <a:endParaRPr kumimoji="1" lang="en-US" altLang="ja-JP" sz="1200" b="1" dirty="0">
                        <a:solidFill>
                          <a:srgbClr val="4B4B4B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（技術者</a:t>
                      </a:r>
                      <a:r>
                        <a:rPr kumimoji="1" lang="en-US" altLang="ja-JP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名○○○○円</a:t>
                      </a:r>
                      <a:r>
                        <a:rPr kumimoji="1" lang="en-US" altLang="ja-JP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×8</a:t>
                      </a:r>
                      <a:r>
                        <a:rPr kumimoji="1" lang="ja-JP" altLang="en-US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時間</a:t>
                      </a:r>
                      <a:r>
                        <a:rPr kumimoji="1" lang="en-US" altLang="ja-JP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/</a:t>
                      </a:r>
                      <a:r>
                        <a:rPr kumimoji="1" lang="ja-JP" altLang="en-US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日</a:t>
                      </a:r>
                      <a:r>
                        <a:rPr kumimoji="1" lang="en-US" altLang="ja-JP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×90</a:t>
                      </a:r>
                      <a:r>
                        <a:rPr kumimoji="1" lang="ja-JP" altLang="en-US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日）</a:t>
                      </a:r>
                    </a:p>
                  </a:txBody>
                  <a:tcPr marL="112542" marR="112542" marT="56271" marB="56271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20,000,000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</a:p>
                  </a:txBody>
                  <a:tcPr marL="112542" marR="112542" marT="56271" marB="56271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132471"/>
                  </a:ext>
                </a:extLst>
              </a:tr>
              <a:tr h="504000">
                <a:tc vMerge="1">
                  <a:txBody>
                    <a:bodyPr/>
                    <a:lstStyle/>
                    <a:p>
                      <a:endParaRPr kumimoji="1" lang="ja-JP" altLang="en-US" sz="105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２．</a:t>
                      </a:r>
                      <a:r>
                        <a:rPr kumimoji="1" lang="en-US" altLang="ja-JP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××××</a:t>
                      </a:r>
                      <a:r>
                        <a:rPr kumimoji="1" lang="ja-JP" altLang="en-US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（導入</a:t>
                      </a:r>
                      <a:r>
                        <a:rPr kumimoji="1" lang="en-US" altLang="ja-JP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ICT</a:t>
                      </a:r>
                      <a:r>
                        <a:rPr kumimoji="1" lang="ja-JP" altLang="en-US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ツール）のリリースに向けたデータ移行</a:t>
                      </a:r>
                      <a:endParaRPr kumimoji="1" lang="en-US" altLang="ja-JP" sz="1200" b="1" dirty="0">
                        <a:solidFill>
                          <a:srgbClr val="4B4B4B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（データ量○○○、技術者</a:t>
                      </a:r>
                      <a:r>
                        <a:rPr kumimoji="1" lang="en-US" altLang="ja-JP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名○○○○円</a:t>
                      </a:r>
                      <a:r>
                        <a:rPr kumimoji="1" lang="en-US" altLang="ja-JP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×4</a:t>
                      </a:r>
                      <a:r>
                        <a:rPr kumimoji="1" lang="ja-JP" altLang="en-US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時間</a:t>
                      </a:r>
                      <a:r>
                        <a:rPr kumimoji="1" lang="en-US" altLang="ja-JP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/</a:t>
                      </a:r>
                      <a:r>
                        <a:rPr kumimoji="1" lang="ja-JP" altLang="en-US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日</a:t>
                      </a:r>
                      <a:r>
                        <a:rPr kumimoji="1" lang="en-US" altLang="ja-JP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×15</a:t>
                      </a:r>
                      <a:r>
                        <a:rPr kumimoji="1" lang="ja-JP" altLang="en-US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日）</a:t>
                      </a:r>
                    </a:p>
                  </a:txBody>
                  <a:tcPr marL="112542" marR="112542" marT="56271" marB="56271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1,500,000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</a:p>
                  </a:txBody>
                  <a:tcPr marL="112542" marR="112542" marT="56271" marB="56271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2738"/>
                  </a:ext>
                </a:extLst>
              </a:tr>
              <a:tr h="504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３．</a:t>
                      </a:r>
                      <a:r>
                        <a:rPr kumimoji="1" lang="en-US" altLang="ja-JP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××××</a:t>
                      </a:r>
                      <a:r>
                        <a:rPr kumimoji="1" lang="ja-JP" altLang="en-US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</a:t>
                      </a:r>
                      <a:r>
                        <a:rPr kumimoji="1" lang="en-US" altLang="ja-JP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ICT</a:t>
                      </a:r>
                      <a:r>
                        <a:rPr kumimoji="1" lang="ja-JP" altLang="en-US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ツール）の利用料</a:t>
                      </a:r>
                      <a:endParaRPr kumimoji="1" lang="en-US" altLang="ja-JP" sz="1200" b="1" dirty="0">
                        <a:solidFill>
                          <a:srgbClr val="4B4B4B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（月額○○○○円</a:t>
                      </a:r>
                      <a:r>
                        <a:rPr kumimoji="1" lang="en-US" altLang="ja-JP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×6</a:t>
                      </a:r>
                      <a:r>
                        <a:rPr kumimoji="1" lang="ja-JP" altLang="en-US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か月）</a:t>
                      </a:r>
                    </a:p>
                  </a:txBody>
                  <a:tcPr marL="112542" marR="112542" marT="56271" marB="56271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500,000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</a:p>
                  </a:txBody>
                  <a:tcPr marL="112542" marR="112542" marT="56271" marB="56271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43922"/>
                  </a:ext>
                </a:extLst>
              </a:tr>
              <a:tr h="504000">
                <a:tc vMerge="1">
                  <a:txBody>
                    <a:bodyPr/>
                    <a:lstStyle/>
                    <a:p>
                      <a:endParaRPr kumimoji="1" lang="ja-JP" altLang="en-US" sz="105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4</a:t>
                      </a:r>
                      <a:r>
                        <a:rPr kumimoji="1" lang="ja-JP" altLang="en-US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．運用・保守</a:t>
                      </a:r>
                      <a:endParaRPr kumimoji="1" lang="en-US" altLang="ja-JP" sz="1200" b="1" dirty="0">
                        <a:solidFill>
                          <a:srgbClr val="4B4B4B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（技術者</a:t>
                      </a:r>
                      <a:r>
                        <a:rPr kumimoji="1" lang="en-US" altLang="ja-JP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名○○○○円</a:t>
                      </a:r>
                      <a:r>
                        <a:rPr kumimoji="1" lang="en-US" altLang="ja-JP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×6</a:t>
                      </a:r>
                      <a:r>
                        <a:rPr kumimoji="1" lang="ja-JP" altLang="en-US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か月）</a:t>
                      </a:r>
                    </a:p>
                  </a:txBody>
                  <a:tcPr marL="112542" marR="112542" marT="56271" marB="56271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2,000,000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</a:p>
                  </a:txBody>
                  <a:tcPr marL="112542" marR="112542" marT="56271" marB="56271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495969"/>
                  </a:ext>
                </a:extLst>
              </a:tr>
              <a:tr h="288000">
                <a:tc gridSpan="2">
                  <a:txBody>
                    <a:bodyPr/>
                    <a:lstStyle/>
                    <a:p>
                      <a:pPr algn="r"/>
                      <a:r>
                        <a:rPr kumimoji="1" lang="ja-JP" altLang="en-US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合計（税抜）</a:t>
                      </a:r>
                    </a:p>
                  </a:txBody>
                  <a:tcPr marL="112542" marR="112542" marT="56271" marB="56271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05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24,000,000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12542" marR="112542" marT="56271" marB="56271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839786"/>
                  </a:ext>
                </a:extLst>
              </a:tr>
              <a:tr h="288000">
                <a:tc gridSpan="2">
                  <a:txBody>
                    <a:bodyPr/>
                    <a:lstStyle/>
                    <a:p>
                      <a:pPr algn="r"/>
                      <a:r>
                        <a:rPr kumimoji="1" lang="ja-JP" altLang="en-US" sz="1200" b="1" dirty="0">
                          <a:solidFill>
                            <a:srgbClr val="4B4B4B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合計（税込）</a:t>
                      </a:r>
                    </a:p>
                  </a:txBody>
                  <a:tcPr marL="112542" marR="112542" marT="56271" marB="56271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26,400,000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12542" marR="112542" marT="56271" marB="56271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858119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A9EEB9D-DFD8-9A5F-F848-66BB271EA564}"/>
              </a:ext>
            </a:extLst>
          </p:cNvPr>
          <p:cNvSpPr txBox="1"/>
          <p:nvPr/>
        </p:nvSpPr>
        <p:spPr>
          <a:xfrm>
            <a:off x="1991544" y="2492896"/>
            <a:ext cx="1224136" cy="17897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ja-JP" altLang="en-US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宮崎県庁　御中</a:t>
            </a:r>
            <a:endParaRPr lang="ja-JP" altLang="en-US" sz="12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E82D80A-29E7-2A74-69A7-3FCB558BEE43}"/>
              </a:ext>
            </a:extLst>
          </p:cNvPr>
          <p:cNvSpPr txBox="1"/>
          <p:nvPr/>
        </p:nvSpPr>
        <p:spPr>
          <a:xfrm>
            <a:off x="5070000" y="2671865"/>
            <a:ext cx="2052000" cy="3240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ja-JP" altLang="en-US" sz="2000" dirty="0"/>
              <a:t>概算見積書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4F5747B-C78F-18EB-D9D4-51F0D22A7129}"/>
              </a:ext>
            </a:extLst>
          </p:cNvPr>
          <p:cNvSpPr txBox="1"/>
          <p:nvPr/>
        </p:nvSpPr>
        <p:spPr>
          <a:xfrm>
            <a:off x="10272464" y="2924968"/>
            <a:ext cx="1224136" cy="2160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r"/>
            <a:r>
              <a:rPr lang="en-US" altLang="ja-JP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XXX</a:t>
            </a:r>
            <a:r>
              <a:rPr lang="ja-JP" altLang="en-US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株式会社</a:t>
            </a:r>
            <a:endParaRPr lang="en-US" altLang="ja-JP" sz="1200" dirty="0">
              <a:solidFill>
                <a:srgbClr val="4B4B4B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r"/>
            <a:r>
              <a:rPr lang="ja-JP" altLang="en-US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住所　　　　</a:t>
            </a:r>
            <a:r>
              <a:rPr lang="en-US" altLang="ja-JP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	</a:t>
            </a:r>
          </a:p>
          <a:p>
            <a:pPr algn="r"/>
            <a:r>
              <a:rPr lang="ja-JP" altLang="en-US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担当者情報</a:t>
            </a:r>
            <a:r>
              <a:rPr lang="en-US" altLang="ja-JP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	</a:t>
            </a:r>
            <a:r>
              <a:rPr lang="ja-JP" altLang="en-US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</a:t>
            </a:r>
            <a:endParaRPr lang="en-US" altLang="ja-JP" sz="1200" dirty="0">
              <a:solidFill>
                <a:srgbClr val="4B4B4B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r"/>
            <a:br>
              <a:rPr lang="en-US" altLang="ja-JP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</a:t>
            </a:r>
            <a:endParaRPr lang="en-US" altLang="ja-JP" sz="1200" dirty="0">
              <a:solidFill>
                <a:srgbClr val="4B4B4B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r"/>
            <a:endParaRPr lang="ja-JP" altLang="en-US" sz="12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69E53A2-36C7-CDB0-FE45-26F3757D5BA2}"/>
              </a:ext>
            </a:extLst>
          </p:cNvPr>
          <p:cNvSpPr txBox="1"/>
          <p:nvPr/>
        </p:nvSpPr>
        <p:spPr>
          <a:xfrm>
            <a:off x="1991544" y="3250030"/>
            <a:ext cx="5364000" cy="2160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ja-JP" altLang="en-US" sz="12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下記のとおり、概算見積を提出します。</a:t>
            </a:r>
            <a:endParaRPr lang="ja-JP" altLang="en-US" sz="1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5A5E00E-5FE7-7607-07CE-5DB828F761F1}"/>
              </a:ext>
            </a:extLst>
          </p:cNvPr>
          <p:cNvSpPr txBox="1"/>
          <p:nvPr/>
        </p:nvSpPr>
        <p:spPr>
          <a:xfrm>
            <a:off x="1991544" y="3501008"/>
            <a:ext cx="5364000" cy="288000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r>
              <a:rPr lang="ja-JP" altLang="en-US" sz="1400" b="1" u="sng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件名：</a:t>
            </a:r>
            <a:r>
              <a:rPr lang="en-US" altLang="ja-JP" sz="1400" b="1" u="sng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XXXXXX</a:t>
            </a:r>
            <a:r>
              <a:rPr lang="ja-JP" altLang="en-US" sz="1400" b="1" u="sng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＜提案いただく実証事業名を記載＞</a:t>
            </a:r>
            <a:endParaRPr lang="ja-JP" altLang="en-US" sz="1400" b="1" u="sng" dirty="0"/>
          </a:p>
        </p:txBody>
      </p:sp>
    </p:spTree>
    <p:extLst>
      <p:ext uri="{BB962C8B-B14F-4D97-AF65-F5344CB8AC3E}">
        <p14:creationId xmlns:p14="http://schemas.microsoft.com/office/powerpoint/2010/main" val="42074676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Fortience_PPT">
  <a:themeElements>
    <a:clrScheme name="Fortience_250630">
      <a:dk1>
        <a:srgbClr val="434343"/>
      </a:dk1>
      <a:lt1>
        <a:srgbClr val="FFFFFF"/>
      </a:lt1>
      <a:dk2>
        <a:srgbClr val="2B245C"/>
      </a:dk2>
      <a:lt2>
        <a:srgbClr val="7D7D7D"/>
      </a:lt2>
      <a:accent1>
        <a:srgbClr val="003DA5"/>
      </a:accent1>
      <a:accent2>
        <a:srgbClr val="116AF8"/>
      </a:accent2>
      <a:accent3>
        <a:srgbClr val="04AED6"/>
      </a:accent3>
      <a:accent4>
        <a:srgbClr val="7848DC"/>
      </a:accent4>
      <a:accent5>
        <a:srgbClr val="88BE7A"/>
      </a:accent5>
      <a:accent6>
        <a:srgbClr val="02788E"/>
      </a:accent6>
      <a:hlink>
        <a:srgbClr val="467886"/>
      </a:hlink>
      <a:folHlink>
        <a:srgbClr val="96607D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Fortience_250630">
    <a:dk1>
      <a:srgbClr val="434343"/>
    </a:dk1>
    <a:lt1>
      <a:srgbClr val="FFFFFF"/>
    </a:lt1>
    <a:dk2>
      <a:srgbClr val="2B245C"/>
    </a:dk2>
    <a:lt2>
      <a:srgbClr val="7D7D7D"/>
    </a:lt2>
    <a:accent1>
      <a:srgbClr val="003DA5"/>
    </a:accent1>
    <a:accent2>
      <a:srgbClr val="116AF8"/>
    </a:accent2>
    <a:accent3>
      <a:srgbClr val="04AED6"/>
    </a:accent3>
    <a:accent4>
      <a:srgbClr val="7848DC"/>
    </a:accent4>
    <a:accent5>
      <a:srgbClr val="88BE7A"/>
    </a:accent5>
    <a:accent6>
      <a:srgbClr val="02788E"/>
    </a:accent6>
    <a:hlink>
      <a:srgbClr val="467886"/>
    </a:hlink>
    <a:folHlink>
      <a:srgbClr val="96607D"/>
    </a:folHlink>
  </a:clrScheme>
</a:themeOverride>
</file>

<file path=docMetadata/LabelInfo.xml><?xml version="1.0" encoding="utf-8"?>
<clbl:labelList xmlns:clbl="http://schemas.microsoft.com/office/2020/mipLabelMetadata">
  <clbl:label id="{2ad658c1-f79e-4a01-817e-6b83dae3a9aa}" enabled="0" method="" siteId="{2ad658c1-f79e-4a01-817e-6b83dae3a9a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99982</TotalTime>
  <Words>659</Words>
  <Application>Microsoft Office PowerPoint</Application>
  <PresentationFormat>ワイド画面</PresentationFormat>
  <Paragraphs>70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BIZ UDPゴシック</vt:lpstr>
      <vt:lpstr>Meiryo UI</vt:lpstr>
      <vt:lpstr>游ゴシック</vt:lpstr>
      <vt:lpstr>Arial</vt:lpstr>
      <vt:lpstr>Fortience_PPT</vt:lpstr>
      <vt:lpstr>【提出様式集】見積書（任意様式）作成ポイント</vt:lpstr>
      <vt:lpstr> 【任意様式】見積書＜本実証事業に係る見積書の作成ポイント＞</vt:lpstr>
      <vt:lpstr> 【任意様式】見積書＜本番導入に係る概算見積書の作成ポイント＞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Miyake, Shunsuke</cp:lastModifiedBy>
  <cp:revision>83</cp:revision>
  <dcterms:created xsi:type="dcterms:W3CDTF">2025-06-19T09:35:46Z</dcterms:created>
  <dcterms:modified xsi:type="dcterms:W3CDTF">2026-04-14T06:34:37Z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844c618-538c-404a-b2f6-f58b5e4f4fae_Enabled">
    <vt:lpwstr>true</vt:lpwstr>
  </property>
  <property fmtid="{D5CDD505-2E9C-101B-9397-08002B2CF9AE}" pid="3" name="MSIP_Label_a844c618-538c-404a-b2f6-f58b5e4f4fae_SetDate">
    <vt:lpwstr>2025-06-19T09:36:37Z</vt:lpwstr>
  </property>
  <property fmtid="{D5CDD505-2E9C-101B-9397-08002B2CF9AE}" pid="4" name="MSIP_Label_a844c618-538c-404a-b2f6-f58b5e4f4fae_Method">
    <vt:lpwstr>Privileged</vt:lpwstr>
  </property>
  <property fmtid="{D5CDD505-2E9C-101B-9397-08002B2CF9AE}" pid="5" name="MSIP_Label_a844c618-538c-404a-b2f6-f58b5e4f4fae_Name">
    <vt:lpwstr>Public</vt:lpwstr>
  </property>
  <property fmtid="{D5CDD505-2E9C-101B-9397-08002B2CF9AE}" pid="6" name="MSIP_Label_a844c618-538c-404a-b2f6-f58b5e4f4fae_SiteId">
    <vt:lpwstr>41eb501a-f671-4ce0-a5bf-b64168c3705f</vt:lpwstr>
  </property>
  <property fmtid="{D5CDD505-2E9C-101B-9397-08002B2CF9AE}" pid="7" name="MSIP_Label_a844c618-538c-404a-b2f6-f58b5e4f4fae_ActionId">
    <vt:lpwstr>e923e32c-e792-47b4-a49e-36419bee7a3c</vt:lpwstr>
  </property>
  <property fmtid="{D5CDD505-2E9C-101B-9397-08002B2CF9AE}" pid="8" name="MSIP_Label_a844c618-538c-404a-b2f6-f58b5e4f4fae_ContentBits">
    <vt:lpwstr>0</vt:lpwstr>
  </property>
  <property fmtid="{D5CDD505-2E9C-101B-9397-08002B2CF9AE}" pid="9" name="MSIP_Label_a844c618-538c-404a-b2f6-f58b5e4f4fae_Tag">
    <vt:lpwstr>50, 0, 1, 1</vt:lpwstr>
  </property>
</Properties>
</file>