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545" r:id="rId2"/>
  </p:sldIdLst>
  <p:sldSz cx="9906000" cy="6858000" type="A4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30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AE3F3"/>
    <a:srgbClr val="00A08C"/>
    <a:srgbClr val="FF0066"/>
    <a:srgbClr val="FF7C80"/>
    <a:srgbClr val="33CCCC"/>
    <a:srgbClr val="66FFCC"/>
    <a:srgbClr val="FFCCFF"/>
    <a:srgbClr val="FCFC8E"/>
    <a:srgbClr val="F28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94" autoAdjust="0"/>
    <p:restoredTop sz="96344" autoAdjust="0"/>
  </p:normalViewPr>
  <p:slideViewPr>
    <p:cSldViewPr snapToGrid="0" showGuides="1">
      <p:cViewPr varScale="1">
        <p:scale>
          <a:sx n="110" d="100"/>
          <a:sy n="110" d="100"/>
        </p:scale>
        <p:origin x="1686" y="114"/>
      </p:cViewPr>
      <p:guideLst>
        <p:guide orient="horz" pos="2228"/>
        <p:guide pos="3097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AEE95A1-9E0B-44DF-9562-84B6E0585C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40" cy="513428"/>
          </a:xfrm>
          <a:prstGeom prst="rect">
            <a:avLst/>
          </a:prstGeom>
        </p:spPr>
        <p:txBody>
          <a:bodyPr vert="horz" lIns="95473" tIns="47736" rIns="95473" bIns="4773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15C976D-9E98-4C6B-A7A0-4DB5C206D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2" y="1"/>
            <a:ext cx="3077740" cy="513428"/>
          </a:xfrm>
          <a:prstGeom prst="rect">
            <a:avLst/>
          </a:prstGeom>
        </p:spPr>
        <p:txBody>
          <a:bodyPr vert="horz" lIns="95473" tIns="47736" rIns="95473" bIns="47736" rtlCol="0"/>
          <a:lstStyle>
            <a:lvl1pPr algn="r">
              <a:defRPr sz="1300"/>
            </a:lvl1pPr>
          </a:lstStyle>
          <a:p>
            <a:fld id="{E8CEFA2F-AA30-42E9-B2B4-3CD766F9C380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F073F15-7626-42F8-B8F4-96A8F0C1F3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599"/>
            <a:ext cx="3077740" cy="513427"/>
          </a:xfrm>
          <a:prstGeom prst="rect">
            <a:avLst/>
          </a:prstGeom>
        </p:spPr>
        <p:txBody>
          <a:bodyPr vert="horz" lIns="95473" tIns="47736" rIns="95473" bIns="4773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F0543A3-AC09-4E86-B675-9F0FD149F5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2" y="9719599"/>
            <a:ext cx="3077740" cy="513427"/>
          </a:xfrm>
          <a:prstGeom prst="rect">
            <a:avLst/>
          </a:prstGeom>
        </p:spPr>
        <p:txBody>
          <a:bodyPr vert="horz" lIns="95473" tIns="47736" rIns="95473" bIns="47736" rtlCol="0" anchor="b"/>
          <a:lstStyle>
            <a:lvl1pPr algn="r">
              <a:defRPr sz="1300"/>
            </a:lvl1pPr>
          </a:lstStyle>
          <a:p>
            <a:fld id="{EBC93F2C-A573-438F-98E6-2E44FA27F1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2932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40" cy="513428"/>
          </a:xfrm>
          <a:prstGeom prst="rect">
            <a:avLst/>
          </a:prstGeom>
        </p:spPr>
        <p:txBody>
          <a:bodyPr vert="horz" lIns="95473" tIns="47736" rIns="95473" bIns="4773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1"/>
            <a:ext cx="3077740" cy="513428"/>
          </a:xfrm>
          <a:prstGeom prst="rect">
            <a:avLst/>
          </a:prstGeom>
        </p:spPr>
        <p:txBody>
          <a:bodyPr vert="horz" lIns="95473" tIns="47736" rIns="95473" bIns="47736" rtlCol="0"/>
          <a:lstStyle>
            <a:lvl1pPr algn="r">
              <a:defRPr sz="1300"/>
            </a:lvl1pPr>
          </a:lstStyle>
          <a:p>
            <a:fld id="{12B8D0B3-C674-412A-94ED-E1B1A34014CF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1279525"/>
            <a:ext cx="498792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3" tIns="47736" rIns="95473" bIns="4773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4"/>
            <a:ext cx="5681980" cy="4029254"/>
          </a:xfrm>
          <a:prstGeom prst="rect">
            <a:avLst/>
          </a:prstGeom>
        </p:spPr>
        <p:txBody>
          <a:bodyPr vert="horz" lIns="95473" tIns="47736" rIns="95473" bIns="4773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40" cy="513427"/>
          </a:xfrm>
          <a:prstGeom prst="rect">
            <a:avLst/>
          </a:prstGeom>
        </p:spPr>
        <p:txBody>
          <a:bodyPr vert="horz" lIns="95473" tIns="47736" rIns="95473" bIns="4773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9"/>
            <a:ext cx="3077740" cy="513427"/>
          </a:xfrm>
          <a:prstGeom prst="rect">
            <a:avLst/>
          </a:prstGeom>
        </p:spPr>
        <p:txBody>
          <a:bodyPr vert="horz" lIns="95473" tIns="47736" rIns="95473" bIns="47736" rtlCol="0" anchor="b"/>
          <a:lstStyle>
            <a:lvl1pPr algn="r">
              <a:defRPr sz="1300"/>
            </a:lvl1pPr>
          </a:lstStyle>
          <a:p>
            <a:fld id="{53DB61A6-6D5B-4A16-B67D-DBEE9EC701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4254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615C8-F460-E083-4FED-87030E65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6DEEF9-A9B1-279D-5A2D-1485175BBC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057275" y="1279525"/>
            <a:ext cx="4987925" cy="3452813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56D0E0C-099C-BC27-BA90-5A375812D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123074-7A19-208B-1E2D-62B2EE5EEC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DB61A6-6D5B-4A16-B67D-DBEE9EC701A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180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D291-D17C-46F3-882C-B83BA073D507}" type="datetime1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47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1AC5-795B-4214-B2A4-89378E8CDA67}" type="datetime1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534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B56-EB7F-4209-A0E0-8E5D5278DB13}" type="datetime1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02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3177-32F6-4FA2-98ED-E41263637A9A}" type="datetime1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112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7D1-B575-43D4-A43D-A40CA60CB3FA}" type="datetime1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926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BE-B95A-4876-82F8-A854CB74BC49}" type="datetime1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58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1E3A-C457-4E48-922B-116963B6D85D}" type="datetime1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83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8C1-2BF1-4E79-9DE8-5D022F36CBFF}" type="datetime1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03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2FFE-3A47-43B9-B409-47A350F192A2}" type="datetime1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956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F9F9-C975-4B64-B54D-C0EC0A6D211F}" type="datetime1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811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62AB4-6E77-4A5A-AF24-DB49286FB10E}" type="datetime1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81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63F3C-B2FD-4EC4-AD9B-3EC389283C18}" type="datetime1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831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52622-1261-E2AF-B9F6-CE6E8358E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2D34CBA9-08E2-B0AA-7691-5048CAE03980}"/>
              </a:ext>
            </a:extLst>
          </p:cNvPr>
          <p:cNvSpPr/>
          <p:nvPr/>
        </p:nvSpPr>
        <p:spPr>
          <a:xfrm>
            <a:off x="0" y="426179"/>
            <a:ext cx="9906000" cy="492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7E00B669-3B7D-CA97-1DCC-7F577502FC0F}"/>
              </a:ext>
            </a:extLst>
          </p:cNvPr>
          <p:cNvGrpSpPr/>
          <p:nvPr/>
        </p:nvGrpSpPr>
        <p:grpSpPr>
          <a:xfrm>
            <a:off x="141971" y="583579"/>
            <a:ext cx="1825438" cy="343612"/>
            <a:chOff x="4869860" y="949472"/>
            <a:chExt cx="1825438" cy="343612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0B112DCA-3ED5-1E0E-673D-A77B73AAAFF1}"/>
                </a:ext>
              </a:extLst>
            </p:cNvPr>
            <p:cNvSpPr/>
            <p:nvPr/>
          </p:nvSpPr>
          <p:spPr>
            <a:xfrm>
              <a:off x="4869860" y="1004422"/>
              <a:ext cx="1825438" cy="28866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656A3434-3A98-BFE4-7E8B-1885F4C4ABD3}"/>
                </a:ext>
              </a:extLst>
            </p:cNvPr>
            <p:cNvSpPr/>
            <p:nvPr/>
          </p:nvSpPr>
          <p:spPr>
            <a:xfrm>
              <a:off x="4869860" y="949472"/>
              <a:ext cx="1825438" cy="34240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1200" b="1" dirty="0">
                  <a:solidFill>
                    <a:schemeClr val="bg1"/>
                  </a:solidFill>
                </a:rPr>
                <a:t>事業提案</a:t>
              </a:r>
              <a:endParaRPr lang="en-US" altLang="ja-JP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A353CFE-A322-62D4-222C-766548F5E56C}"/>
              </a:ext>
            </a:extLst>
          </p:cNvPr>
          <p:cNvSpPr txBox="1"/>
          <p:nvPr/>
        </p:nvSpPr>
        <p:spPr>
          <a:xfrm>
            <a:off x="65339" y="56044"/>
            <a:ext cx="6926555" cy="43398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en-US" altLang="ja-JP" sz="2000" b="1" dirty="0"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 </a:t>
            </a:r>
            <a:r>
              <a:rPr lang="ja-JP" altLang="en-US" sz="2000" b="1" dirty="0"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○○業（ＤＸ取組）</a:t>
            </a:r>
            <a:endParaRPr lang="en-US" altLang="ja-JP" sz="2000" b="1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ABC82F9-8B81-BFCA-F58B-43E081BA5956}"/>
              </a:ext>
            </a:extLst>
          </p:cNvPr>
          <p:cNvSpPr/>
          <p:nvPr/>
        </p:nvSpPr>
        <p:spPr>
          <a:xfrm flipV="1">
            <a:off x="155446" y="1417990"/>
            <a:ext cx="9622468" cy="457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463C85E-FA9C-6732-3F6C-C63AE528DF96}"/>
              </a:ext>
            </a:extLst>
          </p:cNvPr>
          <p:cNvSpPr txBox="1"/>
          <p:nvPr/>
        </p:nvSpPr>
        <p:spPr>
          <a:xfrm>
            <a:off x="175386" y="1030718"/>
            <a:ext cx="6926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事業名：○○○○○○事業</a:t>
            </a:r>
            <a:r>
              <a:rPr lang="ja-JP" altLang="en-US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kumimoji="1" lang="ja-JP" altLang="en-US" sz="1600" b="1" dirty="0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72DDE8B0-1388-48B1-A0C3-798F72A32891}"/>
              </a:ext>
            </a:extLst>
          </p:cNvPr>
          <p:cNvSpPr/>
          <p:nvPr/>
        </p:nvSpPr>
        <p:spPr>
          <a:xfrm>
            <a:off x="197280" y="2221174"/>
            <a:ext cx="4713111" cy="3865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事業者：○○株式会社（所在地）</a:t>
            </a: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0" i="0" dirty="0">
                <a:solidFill>
                  <a:srgbClr val="333333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資本金：○○　業種：○○　従業員数：○○</a:t>
            </a:r>
            <a:endParaRPr lang="en-US" altLang="ja-JP" sz="1000" b="0" i="0" dirty="0">
              <a:solidFill>
                <a:srgbClr val="333333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0" b="1" dirty="0">
              <a:solidFill>
                <a:srgbClr val="333333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概　要</a:t>
            </a:r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en-US" altLang="ja-JP" sz="1000" dirty="0">
              <a:solidFill>
                <a:schemeClr val="accent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・〇〇〇</a:t>
            </a:r>
            <a:endParaRPr lang="en-US" altLang="ja-JP" sz="10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・〇〇〇</a:t>
            </a:r>
            <a:endParaRPr lang="en-US" altLang="ja-JP" sz="10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主な取組</a:t>
            </a:r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・〇〇</a:t>
            </a:r>
            <a:endParaRPr lang="en-US" altLang="ja-JP" sz="1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・〇〇</a:t>
            </a:r>
            <a:endParaRPr lang="en-US" altLang="ja-JP" sz="10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事業の目標</a:t>
            </a:r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algn="just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（定性目標）</a:t>
            </a:r>
            <a:endParaRPr lang="en-US" altLang="ja-JP" sz="1000" b="1" dirty="0">
              <a:solidFill>
                <a:schemeClr val="accent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・〇〇</a:t>
            </a: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（定量目標）</a:t>
            </a:r>
            <a:endParaRPr lang="en-US" altLang="ja-JP" sz="1000" b="1" dirty="0">
              <a:solidFill>
                <a:schemeClr val="accent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情報セキュリティ対策</a:t>
            </a: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(SECURITY ACTION</a:t>
            </a: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宣言</a:t>
            </a: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について</a:t>
            </a: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</a:p>
          <a:p>
            <a:pPr algn="just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労働生産性について</a:t>
            </a: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endParaRPr lang="en-US" altLang="ja-JP" sz="10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77800" indent="-177800"/>
            <a:endParaRPr lang="en-US" altLang="ja-JP" sz="1050" dirty="0">
              <a:solidFill>
                <a:srgbClr val="333333"/>
              </a:solidFill>
              <a:latin typeface="ヒラギノ角ゴ Pro"/>
            </a:endParaRPr>
          </a:p>
          <a:p>
            <a:pPr marL="177800" indent="-177800"/>
            <a:endParaRPr lang="en-US" altLang="ja-JP" sz="1050" dirty="0">
              <a:solidFill>
                <a:srgbClr val="333333"/>
              </a:solidFill>
              <a:latin typeface="ヒラギノ角ゴ Pro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724EFD58-B49D-4077-A652-A9675F9E429D}"/>
              </a:ext>
            </a:extLst>
          </p:cNvPr>
          <p:cNvSpPr/>
          <p:nvPr/>
        </p:nvSpPr>
        <p:spPr>
          <a:xfrm>
            <a:off x="155445" y="2155972"/>
            <a:ext cx="9622467" cy="4537087"/>
          </a:xfrm>
          <a:prstGeom prst="rect">
            <a:avLst/>
          </a:prstGeom>
          <a:noFill/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43D8815-4532-EC2B-E8B8-057F7C0F9D7D}"/>
              </a:ext>
            </a:extLst>
          </p:cNvPr>
          <p:cNvCxnSpPr>
            <a:cxnSpLocks/>
          </p:cNvCxnSpPr>
          <p:nvPr/>
        </p:nvCxnSpPr>
        <p:spPr>
          <a:xfrm>
            <a:off x="4965700" y="2576097"/>
            <a:ext cx="0" cy="4004311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B78645C6-0DBE-CAA2-8BA8-D25E2AB830A5}"/>
              </a:ext>
            </a:extLst>
          </p:cNvPr>
          <p:cNvSpPr/>
          <p:nvPr/>
        </p:nvSpPr>
        <p:spPr>
          <a:xfrm>
            <a:off x="197280" y="5468975"/>
            <a:ext cx="469375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取組を行う背景</a:t>
            </a:r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en-US" altLang="ja-JP" sz="1000" b="0" i="0" dirty="0">
              <a:solidFill>
                <a:schemeClr val="accent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0" i="0" dirty="0">
                <a:solidFill>
                  <a:schemeClr val="accent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・○○</a:t>
            </a:r>
            <a:endParaRPr lang="en-US" altLang="ja-JP" sz="1000" b="0" i="0" dirty="0">
              <a:solidFill>
                <a:schemeClr val="accent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0" i="0" dirty="0">
                <a:solidFill>
                  <a:schemeClr val="accent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endParaRPr lang="en-US" altLang="ja-JP" sz="1000" b="0" i="0" dirty="0">
              <a:solidFill>
                <a:schemeClr val="accent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8900" indent="-88900"/>
            <a:endParaRPr lang="en-US" altLang="ja-JP" sz="1000" dirty="0">
              <a:solidFill>
                <a:srgbClr val="333333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本事業終了後の展開・展望（今後３ヶ年程度の後年度負担　等）</a:t>
            </a:r>
            <a:r>
              <a:rPr lang="en-US" altLang="ja-JP" sz="1000" b="1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en-US" altLang="ja-JP" sz="1000" b="0" i="0" dirty="0">
              <a:solidFill>
                <a:schemeClr val="accent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8900" indent="-88900"/>
            <a:r>
              <a:rPr lang="ja-JP" altLang="en-US" sz="1000" dirty="0">
                <a:solidFill>
                  <a:srgbClr val="333333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endParaRPr lang="en-US" altLang="ja-JP" sz="1000" dirty="0">
              <a:solidFill>
                <a:srgbClr val="333333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8900" indent="-88900"/>
            <a:r>
              <a:rPr lang="ja-JP" altLang="en-US" sz="1000" dirty="0">
                <a:solidFill>
                  <a:srgbClr val="333333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endParaRPr lang="en-US" altLang="ja-JP" sz="1600" dirty="0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11DB5974-A67B-C045-AEDA-C86439B02D42}"/>
              </a:ext>
            </a:extLst>
          </p:cNvPr>
          <p:cNvSpPr/>
          <p:nvPr/>
        </p:nvSpPr>
        <p:spPr>
          <a:xfrm flipV="1">
            <a:off x="141972" y="1926846"/>
            <a:ext cx="6042928" cy="457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108D6AAB-8B88-1284-BDC7-5884C8460CA7}"/>
              </a:ext>
            </a:extLst>
          </p:cNvPr>
          <p:cNvSpPr/>
          <p:nvPr/>
        </p:nvSpPr>
        <p:spPr>
          <a:xfrm>
            <a:off x="1141507" y="1638041"/>
            <a:ext cx="74271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i="0" dirty="0">
                <a:solidFill>
                  <a:srgbClr val="002060"/>
                </a:solidFill>
                <a:effectLst/>
                <a:latin typeface="ヒラギノ角ゴ Pro"/>
              </a:rPr>
              <a:t>○○○○</a:t>
            </a:r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665E33EB-8D1E-F789-1BE0-BC1575F3FB9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529" b="92059" l="5013" r="96742">
                        <a14:foregroundMark x1="8521" y1="43824" x2="11779" y2="57353"/>
                        <a14:foregroundMark x1="14787" y1="42647" x2="20301" y2="53235"/>
                        <a14:foregroundMark x1="6015" y1="51765" x2="5013" y2="51765"/>
                        <a14:foregroundMark x1="14536" y1="45294" x2="14035" y2="49706"/>
                        <a14:foregroundMark x1="22807" y1="38824" x2="18546" y2="55294"/>
                        <a14:foregroundMark x1="28822" y1="36765" x2="29323" y2="41765"/>
                        <a14:foregroundMark x1="25815" y1="37353" x2="30827" y2="40882"/>
                        <a14:foregroundMark x1="34336" y1="30294" x2="38095" y2="42647"/>
                        <a14:foregroundMark x1="28070" y1="47647" x2="25063" y2="47647"/>
                        <a14:foregroundMark x1="41103" y1="27353" x2="43609" y2="37941"/>
                        <a14:foregroundMark x1="45363" y1="27941" x2="46617" y2="33235"/>
                        <a14:foregroundMark x1="51629" y1="20294" x2="56892" y2="28235"/>
                        <a14:foregroundMark x1="59900" y1="16765" x2="63659" y2="25882"/>
                        <a14:foregroundMark x1="55639" y1="8529" x2="59900" y2="8529"/>
                        <a14:foregroundMark x1="47870" y1="79706" x2="68672" y2="72059"/>
                        <a14:foregroundMark x1="68672" y1="72059" x2="76692" y2="64706"/>
                        <a14:foregroundMark x1="61404" y1="79118" x2="76190" y2="74118"/>
                        <a14:foregroundMark x1="70927" y1="57647" x2="59900" y2="80588"/>
                        <a14:foregroundMark x1="59900" y1="80588" x2="74185" y2="77059"/>
                        <a14:foregroundMark x1="67419" y1="86176" x2="69925" y2="85588"/>
                        <a14:foregroundMark x1="61404" y1="82941" x2="80451" y2="81471"/>
                        <a14:foregroundMark x1="82707" y1="77647" x2="61905" y2="87647"/>
                        <a14:foregroundMark x1="61905" y1="87647" x2="58396" y2="87647"/>
                        <a14:foregroundMark x1="56391" y1="81176" x2="59900" y2="90000"/>
                        <a14:foregroundMark x1="52882" y1="82647" x2="61153" y2="92059"/>
                        <a14:foregroundMark x1="56892" y1="57647" x2="77945" y2="54412"/>
                        <a14:foregroundMark x1="77945" y1="54412" x2="64912" y2="62059"/>
                        <a14:foregroundMark x1="73684" y1="52353" x2="65414" y2="51765"/>
                        <a14:foregroundMark x1="55890" y1="61765" x2="55890" y2="61765"/>
                        <a14:foregroundMark x1="54386" y1="72647" x2="54386" y2="72647"/>
                        <a14:foregroundMark x1="49123" y1="76176" x2="64411" y2="56471"/>
                        <a14:foregroundMark x1="64411" y1="56471" x2="83960" y2="44412"/>
                        <a14:foregroundMark x1="83960" y1="44412" x2="84712" y2="41176"/>
                        <a14:foregroundMark x1="82707" y1="39706" x2="93233" y2="38824"/>
                        <a14:foregroundMark x1="94486" y1="32941" x2="94486" y2="32941"/>
                        <a14:foregroundMark x1="96992" y1="34706" x2="76942" y2="45000"/>
                        <a14:foregroundMark x1="76942" y1="45000" x2="71178" y2="50294"/>
                        <a14:foregroundMark x1="83960" y1="36765" x2="83960" y2="36765"/>
                        <a14:foregroundMark x1="90727" y1="32941" x2="90727" y2="32941"/>
                        <a14:foregroundMark x1="84712" y1="56176" x2="80201" y2="64118"/>
                        <a14:foregroundMark x1="87719" y1="68235" x2="80451" y2="73235"/>
                        <a14:foregroundMark x1="87218" y1="76176" x2="78947" y2="80588"/>
                        <a14:foregroundMark x1="80451" y1="58235" x2="71178" y2="56176"/>
                        <a14:foregroundMark x1="80451" y1="53235" x2="86967" y2="60294"/>
                        <a14:foregroundMark x1="82707" y1="51176" x2="87218" y2="56765"/>
                        <a14:foregroundMark x1="85213" y1="62059" x2="88221" y2="71176"/>
                        <a14:foregroundMark x1="80201" y1="63824" x2="86967" y2="76176"/>
                        <a14:foregroundMark x1="75439" y1="67647" x2="82206" y2="81176"/>
                        <a14:foregroundMark x1="78947" y1="80588" x2="86967" y2="82647"/>
                        <a14:foregroundMark x1="78947" y1="80588" x2="63659" y2="86471"/>
                        <a14:foregroundMark x1="60652" y1="87647" x2="64411" y2="87647"/>
                        <a14:foregroundMark x1="62406" y1="88529" x2="63158" y2="92059"/>
                        <a14:foregroundMark x1="67419" y1="87941" x2="78947" y2="85588"/>
                        <a14:foregroundMark x1="50125" y1="80000" x2="51378" y2="85588"/>
                        <a14:foregroundMark x1="50376" y1="86471" x2="50376" y2="86471"/>
                        <a14:foregroundMark x1="53885" y1="91471" x2="53885" y2="91471"/>
                        <a14:foregroundMark x1="88221" y1="49118" x2="88221" y2="49118"/>
                        <a14:foregroundMark x1="92732" y1="43235" x2="92732" y2="4323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45" y="1400470"/>
            <a:ext cx="859593" cy="733769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80F7E11-4D32-3F65-88A8-61D85D2A6CAF}"/>
              </a:ext>
            </a:extLst>
          </p:cNvPr>
          <p:cNvGrpSpPr/>
          <p:nvPr/>
        </p:nvGrpSpPr>
        <p:grpSpPr>
          <a:xfrm>
            <a:off x="6827142" y="849890"/>
            <a:ext cx="612338" cy="338554"/>
            <a:chOff x="3069982" y="946102"/>
            <a:chExt cx="690369" cy="553253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D222F6E9-554C-B335-5620-1B34064629A9}"/>
                </a:ext>
              </a:extLst>
            </p:cNvPr>
            <p:cNvSpPr/>
            <p:nvPr/>
          </p:nvSpPr>
          <p:spPr>
            <a:xfrm>
              <a:off x="3069982" y="946102"/>
              <a:ext cx="690369" cy="5532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800" dirty="0"/>
                <a:t>クラウド</a:t>
              </a:r>
              <a:endParaRPr lang="en-US" altLang="ja-JP" sz="800" dirty="0"/>
            </a:p>
          </p:txBody>
        </p: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73F5CD6E-7027-7B7C-670A-D5CC9946678F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CE20C2BD-2ABB-69A9-8C2B-A09EFA5FFE68}"/>
              </a:ext>
            </a:extLst>
          </p:cNvPr>
          <p:cNvGrpSpPr/>
          <p:nvPr/>
        </p:nvGrpSpPr>
        <p:grpSpPr>
          <a:xfrm>
            <a:off x="8317016" y="1139393"/>
            <a:ext cx="706438" cy="215444"/>
            <a:chOff x="3069982" y="946102"/>
            <a:chExt cx="690369" cy="364782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AC9D3F1-E91A-1B96-FA13-B3766F72BCD1}"/>
                </a:ext>
              </a:extLst>
            </p:cNvPr>
            <p:cNvSpPr/>
            <p:nvPr/>
          </p:nvSpPr>
          <p:spPr>
            <a:xfrm>
              <a:off x="3069982" y="946102"/>
              <a:ext cx="690369" cy="3647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800" dirty="0"/>
                <a:t>RPA</a:t>
              </a:r>
            </a:p>
          </p:txBody>
        </p:sp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36693019-B49D-9388-BA3C-554F7C21AD84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DC83BF66-33FC-4F0C-A663-0FE6C9AC03C2}"/>
              </a:ext>
            </a:extLst>
          </p:cNvPr>
          <p:cNvGrpSpPr/>
          <p:nvPr/>
        </p:nvGrpSpPr>
        <p:grpSpPr>
          <a:xfrm>
            <a:off x="7650742" y="1138796"/>
            <a:ext cx="706438" cy="215444"/>
            <a:chOff x="3069982" y="946102"/>
            <a:chExt cx="690369" cy="364782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56A6F66-B8AB-000B-F879-F014B9E5560F}"/>
                </a:ext>
              </a:extLst>
            </p:cNvPr>
            <p:cNvSpPr/>
            <p:nvPr/>
          </p:nvSpPr>
          <p:spPr>
            <a:xfrm>
              <a:off x="3069982" y="946102"/>
              <a:ext cx="690369" cy="3647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800" dirty="0"/>
                <a:t>OCR</a:t>
              </a:r>
            </a:p>
          </p:txBody>
        </p:sp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0F64CF79-7E71-1495-A3DD-50B31864D15A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D2D9FFB-70A1-16C1-4953-C7C06B9495E5}"/>
              </a:ext>
            </a:extLst>
          </p:cNvPr>
          <p:cNvGrpSpPr/>
          <p:nvPr/>
        </p:nvGrpSpPr>
        <p:grpSpPr>
          <a:xfrm>
            <a:off x="9036929" y="858931"/>
            <a:ext cx="612338" cy="215444"/>
            <a:chOff x="3069982" y="946102"/>
            <a:chExt cx="690369" cy="352071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E96370A3-86FA-5752-1B21-018B19C31CFC}"/>
                </a:ext>
              </a:extLst>
            </p:cNvPr>
            <p:cNvSpPr/>
            <p:nvPr/>
          </p:nvSpPr>
          <p:spPr>
            <a:xfrm>
              <a:off x="3069982" y="946102"/>
              <a:ext cx="690369" cy="3520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800" dirty="0"/>
                <a:t>AI</a:t>
              </a:r>
            </a:p>
          </p:txBody>
        </p:sp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CEA61907-3D0A-6D70-821B-112462C508C2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17CE590-038E-BF39-FEF8-555D1984E1C5}"/>
              </a:ext>
            </a:extLst>
          </p:cNvPr>
          <p:cNvGrpSpPr/>
          <p:nvPr/>
        </p:nvGrpSpPr>
        <p:grpSpPr>
          <a:xfrm>
            <a:off x="8356825" y="858931"/>
            <a:ext cx="612338" cy="215444"/>
            <a:chOff x="3069982" y="946102"/>
            <a:chExt cx="690369" cy="352071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05F84F16-279D-8A88-06E3-765F004286EB}"/>
                </a:ext>
              </a:extLst>
            </p:cNvPr>
            <p:cNvSpPr/>
            <p:nvPr/>
          </p:nvSpPr>
          <p:spPr>
            <a:xfrm>
              <a:off x="3069982" y="946102"/>
              <a:ext cx="690369" cy="3520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800" dirty="0"/>
                <a:t>ロボット</a:t>
              </a:r>
              <a:endParaRPr lang="en-US" altLang="ja-JP" sz="800" dirty="0"/>
            </a:p>
          </p:txBody>
        </p:sp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D156E431-B76F-2276-EAF1-5A17E4954750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5C473A58-FE27-6096-0D5C-0911BE5785AB}"/>
              </a:ext>
            </a:extLst>
          </p:cNvPr>
          <p:cNvGrpSpPr/>
          <p:nvPr/>
        </p:nvGrpSpPr>
        <p:grpSpPr>
          <a:xfrm>
            <a:off x="7443676" y="870783"/>
            <a:ext cx="913146" cy="342668"/>
            <a:chOff x="3079858" y="961254"/>
            <a:chExt cx="690369" cy="580193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000012FB-D553-A38E-9BE1-CEABAEDCC0AA}"/>
                </a:ext>
              </a:extLst>
            </p:cNvPr>
            <p:cNvSpPr/>
            <p:nvPr/>
          </p:nvSpPr>
          <p:spPr>
            <a:xfrm>
              <a:off x="3079858" y="968220"/>
              <a:ext cx="690369" cy="5732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800" dirty="0"/>
                <a:t>スマホアプリ</a:t>
              </a:r>
              <a:endParaRPr lang="en-US" altLang="ja-JP" sz="800" dirty="0"/>
            </a:p>
          </p:txBody>
        </p:sp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2CCC5086-3E45-A7E5-E68B-F21B249A5DB7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6C139A3A-E562-5F2C-62E4-7A5DD4E12025}"/>
              </a:ext>
            </a:extLst>
          </p:cNvPr>
          <p:cNvGrpSpPr/>
          <p:nvPr/>
        </p:nvGrpSpPr>
        <p:grpSpPr>
          <a:xfrm>
            <a:off x="7187320" y="1132067"/>
            <a:ext cx="422460" cy="193108"/>
            <a:chOff x="3069982" y="946102"/>
            <a:chExt cx="690369" cy="315570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F4521F78-DD37-AF38-56D9-E9176AD046B9}"/>
                </a:ext>
              </a:extLst>
            </p:cNvPr>
            <p:cNvSpPr/>
            <p:nvPr/>
          </p:nvSpPr>
          <p:spPr>
            <a:xfrm>
              <a:off x="3069982" y="946102"/>
              <a:ext cx="690369" cy="2154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800" dirty="0"/>
                <a:t>IoT</a:t>
              </a:r>
            </a:p>
          </p:txBody>
        </p:sp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5D3F6C34-C82D-03B3-0D2D-3720C949F1D4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48CF58A1-1D1E-2DFF-DB07-5FB20E587D44}"/>
              </a:ext>
            </a:extLst>
          </p:cNvPr>
          <p:cNvGrpSpPr/>
          <p:nvPr/>
        </p:nvGrpSpPr>
        <p:grpSpPr>
          <a:xfrm>
            <a:off x="8969163" y="1127729"/>
            <a:ext cx="761451" cy="338554"/>
            <a:chOff x="3069982" y="946102"/>
            <a:chExt cx="690369" cy="553253"/>
          </a:xfrm>
        </p:grpSpPr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78680EA2-A259-C4E4-E366-8D0036DAED06}"/>
                </a:ext>
              </a:extLst>
            </p:cNvPr>
            <p:cNvSpPr/>
            <p:nvPr/>
          </p:nvSpPr>
          <p:spPr>
            <a:xfrm>
              <a:off x="3069982" y="946102"/>
              <a:ext cx="690369" cy="5532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800" dirty="0"/>
                <a:t>○○○</a:t>
              </a:r>
              <a:endParaRPr lang="en-US" altLang="ja-JP" sz="800" dirty="0"/>
            </a:p>
          </p:txBody>
        </p:sp>
        <p:sp>
          <p:nvSpPr>
            <p:cNvPr id="29" name="四角形: 角を丸くする 28">
              <a:extLst>
                <a:ext uri="{FF2B5EF4-FFF2-40B4-BE49-F238E27FC236}">
                  <a16:creationId xmlns:a16="http://schemas.microsoft.com/office/drawing/2014/main" id="{CA2FAFA5-1694-ECA6-6C91-E9D0DFBE6BB0}"/>
                </a:ext>
              </a:extLst>
            </p:cNvPr>
            <p:cNvSpPr/>
            <p:nvPr/>
          </p:nvSpPr>
          <p:spPr>
            <a:xfrm>
              <a:off x="3109235" y="961254"/>
              <a:ext cx="611865" cy="300418"/>
            </a:xfrm>
            <a:prstGeom prst="round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/>
            </a:p>
          </p:txBody>
        </p:sp>
      </p:grp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4E9ECEA-0DDA-B267-BAD0-33CCA7B091CF}"/>
              </a:ext>
            </a:extLst>
          </p:cNvPr>
          <p:cNvSpPr>
            <a:spLocks noChangeAspect="1"/>
          </p:cNvSpPr>
          <p:nvPr/>
        </p:nvSpPr>
        <p:spPr bwMode="auto">
          <a:xfrm>
            <a:off x="5143892" y="2279477"/>
            <a:ext cx="4543430" cy="23311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取組概要が分かる事業スキームを記載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288FBB17-C746-551C-13AF-12BC6D8573C8}"/>
              </a:ext>
            </a:extLst>
          </p:cNvPr>
          <p:cNvSpPr/>
          <p:nvPr/>
        </p:nvSpPr>
        <p:spPr>
          <a:xfrm>
            <a:off x="5143890" y="4734159"/>
            <a:ext cx="4543425" cy="17927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効果（成果）</a:t>
            </a:r>
            <a:r>
              <a:rPr lang="en-US" altLang="ja-JP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50" b="1" dirty="0">
                <a:solidFill>
                  <a:schemeClr val="accent3">
                    <a:lumMod val="75000"/>
                  </a:schemeClr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・効果①～～</a:t>
            </a:r>
            <a:endParaRPr lang="en-US" altLang="ja-JP" sz="1050" b="1" dirty="0">
              <a:solidFill>
                <a:schemeClr val="accent3">
                  <a:lumMod val="75000"/>
                </a:schemeClr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r>
              <a:rPr lang="ja-JP" altLang="en-US" sz="1050" b="1" dirty="0">
                <a:solidFill>
                  <a:schemeClr val="accent3">
                    <a:lumMod val="75000"/>
                  </a:schemeClr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・効果②～～</a:t>
            </a:r>
            <a:endParaRPr lang="en-US" altLang="ja-JP" sz="1050" b="1" dirty="0">
              <a:solidFill>
                <a:schemeClr val="accent3">
                  <a:lumMod val="75000"/>
                </a:schemeClr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</a:pPr>
            <a:endParaRPr lang="en-US" altLang="ja-JP" sz="1050" b="1" dirty="0">
              <a:solidFill>
                <a:schemeClr val="accent3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今後の課題</a:t>
            </a:r>
            <a:r>
              <a:rPr lang="en-US" altLang="ja-JP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lang="ja-JP" altLang="en-US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・○○</a:t>
            </a:r>
            <a:endParaRPr lang="en-US" altLang="ja-JP" sz="1050" b="1" dirty="0">
              <a:solidFill>
                <a:schemeClr val="accent3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b="1" dirty="0">
                <a:solidFill>
                  <a:schemeClr val="accent3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・○○</a:t>
            </a:r>
            <a:endParaRPr lang="en-US" altLang="ja-JP" sz="1050" b="1" dirty="0">
              <a:solidFill>
                <a:schemeClr val="accent3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50" b="1" dirty="0">
              <a:solidFill>
                <a:schemeClr val="accent3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50" b="1" dirty="0">
              <a:solidFill>
                <a:schemeClr val="accent3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81B2148-5A7E-DE38-9A04-047BF7E2723F}"/>
              </a:ext>
            </a:extLst>
          </p:cNvPr>
          <p:cNvSpPr txBox="1"/>
          <p:nvPr/>
        </p:nvSpPr>
        <p:spPr>
          <a:xfrm>
            <a:off x="6548975" y="4950421"/>
            <a:ext cx="2676423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600" dirty="0"/>
              <a:t>事業採択後に事業に取り組んでいただき、その効果等を記載いただきます。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D13E9F9-0347-D8F4-8841-5F2600417E53}"/>
              </a:ext>
            </a:extLst>
          </p:cNvPr>
          <p:cNvSpPr txBox="1"/>
          <p:nvPr/>
        </p:nvSpPr>
        <p:spPr>
          <a:xfrm>
            <a:off x="2109064" y="590516"/>
            <a:ext cx="496208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事業者：○○株式会社（所在地）</a:t>
            </a:r>
            <a:endParaRPr lang="en-US" altLang="ja-JP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b="0" i="0" dirty="0">
                <a:solidFill>
                  <a:srgbClr val="333333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資本金：○○　業種：○○　従業員数：○○</a:t>
            </a:r>
            <a:endParaRPr lang="en-US" altLang="ja-JP" sz="1050" b="0" i="0" dirty="0">
              <a:solidFill>
                <a:srgbClr val="333333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DFD9D24-0FF1-5A02-F501-71D24B4D81A8}"/>
              </a:ext>
            </a:extLst>
          </p:cNvPr>
          <p:cNvSpPr/>
          <p:nvPr/>
        </p:nvSpPr>
        <p:spPr>
          <a:xfrm>
            <a:off x="4989200" y="126344"/>
            <a:ext cx="4698115" cy="530235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応募様式第５号</a:t>
            </a:r>
            <a:endParaRPr kumimoji="1" lang="en-US" altLang="ja-JP" b="1" dirty="0"/>
          </a:p>
          <a:p>
            <a:pPr algn="ctr"/>
            <a:r>
              <a:rPr kumimoji="1" lang="en-US" altLang="ja-JP" sz="1400" b="1" dirty="0"/>
              <a:t>※</a:t>
            </a:r>
            <a:r>
              <a:rPr kumimoji="1" lang="ja-JP" altLang="en-US" sz="1400" b="1" dirty="0"/>
              <a:t>提出の際はこの図形を削除してください。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05736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225</Words>
  <Application>Microsoft Office PowerPoint</Application>
  <PresentationFormat>A4 210 x 297 mm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ＭＳ ゴシック</vt:lpstr>
      <vt:lpstr>ヒラギノ角ゴ Pro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2026-04-23T08:26:21Z</dcterms:created>
  <dcterms:modified xsi:type="dcterms:W3CDTF">2026-04-23T08:27:48Z</dcterms:modified>
</cp:coreProperties>
</file>