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46" r:id="rId2"/>
    <p:sldId id="547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様式第1号その２：別紙１" id="{A0D30E6B-589C-4123-A094-4EFEC2B46507}">
          <p14:sldIdLst>
            <p14:sldId id="546"/>
          </p14:sldIdLst>
        </p14:section>
        <p14:section name="②記入例" id="{0B8571C6-BD91-44B0-AE7A-CF56638F5886}">
          <p14:sldIdLst>
            <p14:sldId id="5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28" userDrawn="1">
          <p15:clr>
            <a:srgbClr val="A4A3A4"/>
          </p15:clr>
        </p15:guide>
        <p15:guide id="2" pos="30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AE3F3"/>
    <a:srgbClr val="00A08C"/>
    <a:srgbClr val="FF0066"/>
    <a:srgbClr val="FF7C80"/>
    <a:srgbClr val="33CCCC"/>
    <a:srgbClr val="66FFCC"/>
    <a:srgbClr val="FFCCFF"/>
    <a:srgbClr val="FCFC8E"/>
    <a:srgbClr val="F28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94" autoAdjust="0"/>
    <p:restoredTop sz="96344" autoAdjust="0"/>
  </p:normalViewPr>
  <p:slideViewPr>
    <p:cSldViewPr snapToGrid="0" showGuides="1">
      <p:cViewPr varScale="1">
        <p:scale>
          <a:sx n="116" d="100"/>
          <a:sy n="116" d="100"/>
        </p:scale>
        <p:origin x="1410" y="96"/>
      </p:cViewPr>
      <p:guideLst>
        <p:guide orient="horz" pos="2228"/>
        <p:guide pos="3097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AEE95A1-9E0B-44DF-9562-84B6E0585C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15C976D-9E98-4C6B-A7A0-4DB5C206D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E8CEFA2F-AA30-42E9-B2B4-3CD766F9C380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F073F15-7626-42F8-B8F4-96A8F0C1F3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0543A3-AC09-4E86-B675-9F0FD149F5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2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EBC93F2C-A573-438F-98E6-2E44FA27F1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2932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12B8D0B3-C674-412A-94ED-E1B1A34014CF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53DB61A6-6D5B-4A16-B67D-DBEE9EC701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4254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A234A-39AE-3D50-77A9-AE2B96A82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57D27FC-C4ED-B3BA-3D74-9C5F6EACD0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79488" y="1241425"/>
            <a:ext cx="4838700" cy="33496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113676-A5D2-25B6-174F-FC6EC42DFC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69586C8-2654-C3EE-1C97-62499D743F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DB61A6-6D5B-4A16-B67D-DBEE9EC701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401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936C0-D117-212D-6BAD-173DE2126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EAB5CE-D166-37A1-CF24-D4D7A3BE3F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79488" y="1241425"/>
            <a:ext cx="4838700" cy="33496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E2AF0C-8FD2-A5F8-263A-E186EA53DE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2CE6EA-E8D5-41AA-AF02-48E5F5C7F0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DB61A6-6D5B-4A16-B67D-DBEE9EC701A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081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291-D17C-46F3-882C-B83BA073D507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47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11AC5-795B-4214-B2A4-89378E8CDA67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34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B56-EB7F-4209-A0E0-8E5D5278DB13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021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33177-32F6-4FA2-98ED-E41263637A9A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11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7D1-B575-43D4-A43D-A40CA60CB3FA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92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BE-B95A-4876-82F8-A854CB74BC49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58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31E3A-C457-4E48-922B-116963B6D85D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83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498C1-2BF1-4E79-9DE8-5D022F36CBFF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03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2FFE-3A47-43B9-B409-47A350F192A2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95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F9F9-C975-4B64-B54D-C0EC0A6D211F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811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2AB4-6E77-4A5A-AF24-DB49286FB10E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81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63F3C-B2FD-4EC4-AD9B-3EC389283C18}" type="datetime1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51788-2596-480E-BB2E-F68DD2252D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5831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548AC-A1ED-2A2E-08F4-DE049B830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1421BFAC-7973-DD26-8E8C-CB16EBDDFE1A}"/>
              </a:ext>
            </a:extLst>
          </p:cNvPr>
          <p:cNvSpPr/>
          <p:nvPr/>
        </p:nvSpPr>
        <p:spPr>
          <a:xfrm>
            <a:off x="0" y="426179"/>
            <a:ext cx="9906000" cy="492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BFE049B7-C124-FBCE-E90F-2D2D2758B2A1}"/>
              </a:ext>
            </a:extLst>
          </p:cNvPr>
          <p:cNvSpPr/>
          <p:nvPr/>
        </p:nvSpPr>
        <p:spPr>
          <a:xfrm>
            <a:off x="141971" y="639052"/>
            <a:ext cx="1265748" cy="2914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事業提案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7ADADD8B-9037-FE37-94D8-F0FB21465C47}"/>
              </a:ext>
            </a:extLst>
          </p:cNvPr>
          <p:cNvSpPr txBox="1"/>
          <p:nvPr/>
        </p:nvSpPr>
        <p:spPr>
          <a:xfrm>
            <a:off x="65339" y="31330"/>
            <a:ext cx="6926555" cy="43398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en-US" altLang="ja-JP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業（ＤＸ取組）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9C29996-165C-64BF-C7FF-7ACCDD78DBED}"/>
              </a:ext>
            </a:extLst>
          </p:cNvPr>
          <p:cNvSpPr/>
          <p:nvPr/>
        </p:nvSpPr>
        <p:spPr>
          <a:xfrm flipV="1">
            <a:off x="175386" y="1369238"/>
            <a:ext cx="9622468" cy="45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DD28D38-FA4E-76C1-DFC1-87DE75C98C2F}"/>
              </a:ext>
            </a:extLst>
          </p:cNvPr>
          <p:cNvSpPr txBox="1"/>
          <p:nvPr/>
        </p:nvSpPr>
        <p:spPr>
          <a:xfrm>
            <a:off x="175386" y="1030718"/>
            <a:ext cx="6926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事業名：　　　　　　　　事業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itchFamily="50" charset="-128"/>
              </a:rPr>
              <a:t>　</a:t>
            </a:r>
            <a:endParaRPr kumimoji="1"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AC97680-B732-36D0-F9D8-6889DEC70F9E}"/>
              </a:ext>
            </a:extLst>
          </p:cNvPr>
          <p:cNvSpPr/>
          <p:nvPr/>
        </p:nvSpPr>
        <p:spPr>
          <a:xfrm>
            <a:off x="153489" y="2155971"/>
            <a:ext cx="4456612" cy="4556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70"/>
              </a:lnSpc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取組を行う背景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en-US" altLang="ja-JP" sz="1050" dirty="0">
              <a:solidFill>
                <a:schemeClr val="accent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概　要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endParaRPr lang="en-US" altLang="ja-JP" sz="105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endParaRPr lang="en-US" altLang="ja-JP" sz="105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主な取組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endParaRPr lang="en-US" altLang="ja-JP" sz="105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endParaRPr lang="en-US" altLang="ja-JP" sz="105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endParaRPr lang="en-US" altLang="ja-JP" sz="1050" b="1" dirty="0">
              <a:solidFill>
                <a:schemeClr val="accent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事業の目標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１．定量目標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①労働生産性について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②情報セキュリティ対策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(SECURITY ACTION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宣言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について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２．定性目標</a:t>
            </a:r>
            <a:endParaRPr lang="en-US" altLang="ja-JP" sz="1050" b="1" dirty="0">
              <a:solidFill>
                <a:schemeClr val="accent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endParaRPr lang="en-US" altLang="ja-JP" sz="105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endParaRPr lang="en-US" altLang="ja-JP" sz="1050" dirty="0">
              <a:solidFill>
                <a:srgbClr val="333333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本事業終了後の展開・展望（今後３ヶ年程度の後年度負担　等）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en-US" altLang="ja-JP" sz="1050" dirty="0">
              <a:solidFill>
                <a:schemeClr val="accent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endParaRPr lang="en-US" altLang="ja-JP" sz="1050" dirty="0">
              <a:solidFill>
                <a:srgbClr val="333333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endParaRPr lang="en-US" altLang="ja-JP" sz="1050" dirty="0">
              <a:solidFill>
                <a:srgbClr val="333333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endParaRPr lang="en-US" altLang="ja-JP" sz="1050" dirty="0">
              <a:solidFill>
                <a:srgbClr val="333333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BBA3681-BD43-5144-6D5E-56424BEE6FF2}"/>
              </a:ext>
            </a:extLst>
          </p:cNvPr>
          <p:cNvSpPr/>
          <p:nvPr/>
        </p:nvSpPr>
        <p:spPr>
          <a:xfrm>
            <a:off x="155445" y="2155972"/>
            <a:ext cx="9622467" cy="4537087"/>
          </a:xfrm>
          <a:prstGeom prst="rect">
            <a:avLst/>
          </a:prstGeom>
          <a:noFill/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294EBBAC-9709-EB40-338C-191C35990FC7}"/>
              </a:ext>
            </a:extLst>
          </p:cNvPr>
          <p:cNvCxnSpPr>
            <a:cxnSpLocks/>
          </p:cNvCxnSpPr>
          <p:nvPr/>
        </p:nvCxnSpPr>
        <p:spPr>
          <a:xfrm>
            <a:off x="4610101" y="2427510"/>
            <a:ext cx="0" cy="4004311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C45C574B-DF29-1FDA-4724-7E56B363C172}"/>
              </a:ext>
            </a:extLst>
          </p:cNvPr>
          <p:cNvSpPr/>
          <p:nvPr/>
        </p:nvSpPr>
        <p:spPr>
          <a:xfrm flipV="1">
            <a:off x="141971" y="1926847"/>
            <a:ext cx="9158547" cy="457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13B441A8-E06E-C25F-CA14-15AE1300A7E1}"/>
              </a:ext>
            </a:extLst>
          </p:cNvPr>
          <p:cNvSpPr/>
          <p:nvPr/>
        </p:nvSpPr>
        <p:spPr>
          <a:xfrm>
            <a:off x="1141507" y="1638041"/>
            <a:ext cx="74271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>
                <a:solidFill>
                  <a:srgbClr val="00206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</a:t>
            </a:r>
            <a:endParaRPr lang="ja-JP" altLang="en-US" sz="1400" b="1" i="0" dirty="0">
              <a:solidFill>
                <a:srgbClr val="00206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A3525207-898B-C6E7-3FA9-C59435069C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9327" b="62644" l="52596" r="75278">
                        <a14:foregroundMark x1="53461" y1="49179" x2="54265" y2="52956"/>
                        <a14:foregroundMark x1="55006" y1="48851" x2="56366" y2="51806"/>
                        <a14:foregroundMark x1="52843" y1="51396" x2="52596" y2="51396"/>
                        <a14:foregroundMark x1="54944" y1="49589" x2="54821" y2="50821"/>
                        <a14:foregroundMark x1="56984" y1="47783" x2="55933" y2="52381"/>
                        <a14:foregroundMark x1="58467" y1="47209" x2="58591" y2="48604"/>
                        <a14:foregroundMark x1="57726" y1="47373" x2="58962" y2="48358"/>
                        <a14:foregroundMark x1="59827" y1="45402" x2="60754" y2="48851"/>
                        <a14:foregroundMark x1="58282" y1="50246" x2="57540" y2="50246"/>
                        <a14:foregroundMark x1="61496" y1="44581" x2="62114" y2="47537"/>
                        <a14:foregroundMark x1="62546" y1="44745" x2="62855" y2="46223"/>
                        <a14:foregroundMark x1="64091" y1="42611" x2="65389" y2="44828"/>
                        <a14:foregroundMark x1="66131" y1="41626" x2="67058" y2="44171"/>
                        <a14:foregroundMark x1="65080" y1="39327" x2="66131" y2="39327"/>
                        <a14:foregroundMark x1="63164" y1="59195" x2="68294" y2="57061"/>
                        <a14:foregroundMark x1="68294" y1="57061" x2="70272" y2="55008"/>
                        <a14:foregroundMark x1="66502" y1="59031" x2="70148" y2="57635"/>
                        <a14:foregroundMark x1="68850" y1="53038" x2="66131" y2="59442"/>
                        <a14:foregroundMark x1="66131" y1="59442" x2="69654" y2="58456"/>
                        <a14:foregroundMark x1="67985" y1="61002" x2="68603" y2="60837"/>
                        <a14:foregroundMark x1="66502" y1="60099" x2="71199" y2="59688"/>
                        <a14:foregroundMark x1="71755" y1="58621" x2="66625" y2="61412"/>
                        <a14:foregroundMark x1="66625" y1="61412" x2="65760" y2="61412"/>
                        <a14:foregroundMark x1="65266" y1="59606" x2="66131" y2="62069"/>
                        <a14:foregroundMark x1="64400" y1="60016" x2="66440" y2="62644"/>
                        <a14:foregroundMark x1="65389" y1="53038" x2="70581" y2="52135"/>
                        <a14:foregroundMark x1="70581" y1="52135" x2="67367" y2="54269"/>
                        <a14:foregroundMark x1="69530" y1="51560" x2="67491" y2="51396"/>
                        <a14:foregroundMark x1="65142" y1="54187" x2="65142" y2="54187"/>
                        <a14:foregroundMark x1="64771" y1="57225" x2="64771" y2="57225"/>
                        <a14:foregroundMark x1="63473" y1="58210" x2="67244" y2="52709"/>
                        <a14:foregroundMark x1="67244" y1="52709" x2="72064" y2="49343"/>
                        <a14:foregroundMark x1="72064" y1="49343" x2="72250" y2="48440"/>
                        <a14:foregroundMark x1="71755" y1="48030" x2="74351" y2="47783"/>
                        <a14:foregroundMark x1="74660" y1="46141" x2="74660" y2="46141"/>
                        <a14:foregroundMark x1="75278" y1="46634" x2="70334" y2="49507"/>
                        <a14:foregroundMark x1="70334" y1="49507" x2="68912" y2="50985"/>
                        <a14:foregroundMark x1="72064" y1="47209" x2="72064" y2="47209"/>
                        <a14:foregroundMark x1="73733" y1="46141" x2="73733" y2="46141"/>
                        <a14:foregroundMark x1="72250" y1="52627" x2="71137" y2="54844"/>
                        <a14:foregroundMark x1="72991" y1="55993" x2="71199" y2="57389"/>
                        <a14:foregroundMark x1="72868" y1="58210" x2="70828" y2="59442"/>
                        <a14:foregroundMark x1="71199" y1="53202" x2="68912" y2="52627"/>
                        <a14:foregroundMark x1="71199" y1="51806" x2="72806" y2="53777"/>
                        <a14:foregroundMark x1="71755" y1="51232" x2="72868" y2="52791"/>
                        <a14:foregroundMark x1="72373" y1="54269" x2="73115" y2="56814"/>
                        <a14:foregroundMark x1="71137" y1="54762" x2="72806" y2="58210"/>
                        <a14:foregroundMark x1="69963" y1="55829" x2="71632" y2="59606"/>
                        <a14:foregroundMark x1="70828" y1="59442" x2="72806" y2="60016"/>
                        <a14:foregroundMark x1="70828" y1="59442" x2="67058" y2="61084"/>
                        <a14:foregroundMark x1="66316" y1="61412" x2="67244" y2="61412"/>
                        <a14:foregroundMark x1="66749" y1="61658" x2="66934" y2="62644"/>
                        <a14:foregroundMark x1="67985" y1="61494" x2="70828" y2="60837"/>
                        <a14:foregroundMark x1="63721" y1="59278" x2="64030" y2="60837"/>
                        <a14:foregroundMark x1="63782" y1="61084" x2="63782" y2="61084"/>
                        <a14:foregroundMark x1="64648" y1="62479" x2="64648" y2="62479"/>
                        <a14:foregroundMark x1="73115" y1="50657" x2="73115" y2="50657"/>
                        <a14:foregroundMark x1="74227" y1="49015" x2="74227" y2="490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59" t="36912" r="23969" b="35112"/>
          <a:stretch/>
        </p:blipFill>
        <p:spPr>
          <a:xfrm>
            <a:off x="155445" y="1400470"/>
            <a:ext cx="859593" cy="733769"/>
          </a:xfrm>
          <a:prstGeom prst="rect">
            <a:avLst/>
          </a:prstGeom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BF272B6-EEA0-4EA6-07F1-440264D58936}"/>
              </a:ext>
            </a:extLst>
          </p:cNvPr>
          <p:cNvSpPr>
            <a:spLocks noChangeAspect="1"/>
          </p:cNvSpPr>
          <p:nvPr/>
        </p:nvSpPr>
        <p:spPr bwMode="auto">
          <a:xfrm>
            <a:off x="4724405" y="2279477"/>
            <a:ext cx="4962918" cy="25135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【</a:t>
            </a:r>
            <a:r>
              <a:rPr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事業スキーム等</a:t>
            </a:r>
            <a:r>
              <a:rPr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C95CE72-BCEE-D261-46A1-D0FCF57CC36F}"/>
              </a:ext>
            </a:extLst>
          </p:cNvPr>
          <p:cNvSpPr/>
          <p:nvPr/>
        </p:nvSpPr>
        <p:spPr>
          <a:xfrm>
            <a:off x="4724398" y="4900304"/>
            <a:ext cx="4962917" cy="16826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1370"/>
              </a:lnSpc>
            </a:pPr>
            <a:r>
              <a:rPr lang="en-US" altLang="ja-JP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効果（成果）</a:t>
            </a:r>
            <a:r>
              <a:rPr lang="en-US" altLang="ja-JP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ja-JP" altLang="en-US" sz="105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効果①</a:t>
            </a:r>
            <a:endParaRPr lang="en-US" altLang="ja-JP" sz="105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en-US" altLang="ja-JP" sz="105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ja-JP" altLang="en-US" sz="105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効果②</a:t>
            </a:r>
            <a:endParaRPr lang="en-US" altLang="ja-JP" sz="105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endParaRPr lang="en-US" altLang="ja-JP" sz="105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en-US" altLang="ja-JP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今後の課題</a:t>
            </a:r>
            <a:r>
              <a:rPr lang="en-US" altLang="ja-JP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>
              <a:lnSpc>
                <a:spcPts val="1370"/>
              </a:lnSpc>
            </a:pP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C6F6804-BFED-2650-3372-3343F2F042B5}"/>
              </a:ext>
            </a:extLst>
          </p:cNvPr>
          <p:cNvSpPr txBox="1"/>
          <p:nvPr/>
        </p:nvSpPr>
        <p:spPr>
          <a:xfrm>
            <a:off x="1487419" y="567375"/>
            <a:ext cx="497928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事業者：　　　　　　　　　　　　　　　　　　（所在地）　　　　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05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資本金：</a:t>
            </a: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円</a:t>
            </a:r>
            <a:r>
              <a:rPr lang="ja-JP" altLang="en-US" sz="105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業種：</a:t>
            </a: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業 </a:t>
            </a:r>
            <a:r>
              <a:rPr lang="ja-JP" altLang="en-US" sz="105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従業員数：</a:t>
            </a: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</a:t>
            </a:r>
            <a:r>
              <a:rPr lang="ja-JP" altLang="en-US" sz="105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</a:t>
            </a:r>
            <a:endParaRPr lang="en-US" altLang="ja-JP" sz="1050" b="0" i="0" dirty="0">
              <a:solidFill>
                <a:srgbClr val="333333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6" name="四角形: 角を丸くする 65">
            <a:extLst>
              <a:ext uri="{FF2B5EF4-FFF2-40B4-BE49-F238E27FC236}">
                <a16:creationId xmlns:a16="http://schemas.microsoft.com/office/drawing/2014/main" id="{641B88DE-6D7F-5209-93A3-56C6F3963BCC}"/>
              </a:ext>
            </a:extLst>
          </p:cNvPr>
          <p:cNvSpPr/>
          <p:nvPr/>
        </p:nvSpPr>
        <p:spPr>
          <a:xfrm>
            <a:off x="7333167" y="795048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クラウド</a:t>
            </a:r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22BE36A3-DF1C-0347-4FBC-F9D7AD1B4549}"/>
              </a:ext>
            </a:extLst>
          </p:cNvPr>
          <p:cNvSpPr/>
          <p:nvPr/>
        </p:nvSpPr>
        <p:spPr>
          <a:xfrm>
            <a:off x="7955574" y="795048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ロボット</a:t>
            </a:r>
          </a:p>
        </p:txBody>
      </p:sp>
      <p:sp>
        <p:nvSpPr>
          <p:cNvPr id="79" name="四角形: 角を丸くする 78">
            <a:extLst>
              <a:ext uri="{FF2B5EF4-FFF2-40B4-BE49-F238E27FC236}">
                <a16:creationId xmlns:a16="http://schemas.microsoft.com/office/drawing/2014/main" id="{E0A98416-13CB-19A0-F12A-6A210DDD803B}"/>
              </a:ext>
            </a:extLst>
          </p:cNvPr>
          <p:cNvSpPr/>
          <p:nvPr/>
        </p:nvSpPr>
        <p:spPr>
          <a:xfrm>
            <a:off x="8577982" y="795048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アプリ</a:t>
            </a:r>
          </a:p>
        </p:txBody>
      </p:sp>
      <p:sp>
        <p:nvSpPr>
          <p:cNvPr id="80" name="四角形: 角を丸くする 79">
            <a:extLst>
              <a:ext uri="{FF2B5EF4-FFF2-40B4-BE49-F238E27FC236}">
                <a16:creationId xmlns:a16="http://schemas.microsoft.com/office/drawing/2014/main" id="{07641BDD-697E-C310-53EC-5F969460DDCB}"/>
              </a:ext>
            </a:extLst>
          </p:cNvPr>
          <p:cNvSpPr/>
          <p:nvPr/>
        </p:nvSpPr>
        <p:spPr>
          <a:xfrm>
            <a:off x="9200390" y="795048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</a:t>
            </a:r>
          </a:p>
        </p:txBody>
      </p:sp>
      <p:sp>
        <p:nvSpPr>
          <p:cNvPr id="81" name="四角形: 角を丸くする 80">
            <a:extLst>
              <a:ext uri="{FF2B5EF4-FFF2-40B4-BE49-F238E27FC236}">
                <a16:creationId xmlns:a16="http://schemas.microsoft.com/office/drawing/2014/main" id="{7A9A5A11-D6E9-59F0-4094-31AC8F973700}"/>
              </a:ext>
            </a:extLst>
          </p:cNvPr>
          <p:cNvSpPr/>
          <p:nvPr/>
        </p:nvSpPr>
        <p:spPr>
          <a:xfrm>
            <a:off x="7333167" y="554549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IoT</a:t>
            </a:r>
            <a:endParaRPr lang="ja-JP" altLang="en-US" sz="8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2" name="四角形: 角を丸くする 81">
            <a:extLst>
              <a:ext uri="{FF2B5EF4-FFF2-40B4-BE49-F238E27FC236}">
                <a16:creationId xmlns:a16="http://schemas.microsoft.com/office/drawing/2014/main" id="{9A4AED66-16B0-0D8E-5E64-AE3E4DE4857F}"/>
              </a:ext>
            </a:extLst>
          </p:cNvPr>
          <p:cNvSpPr/>
          <p:nvPr/>
        </p:nvSpPr>
        <p:spPr>
          <a:xfrm>
            <a:off x="7955574" y="554549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AI</a:t>
            </a:r>
            <a:endParaRPr lang="ja-JP" altLang="en-US" sz="8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3" name="四角形: 角を丸くする 82">
            <a:extLst>
              <a:ext uri="{FF2B5EF4-FFF2-40B4-BE49-F238E27FC236}">
                <a16:creationId xmlns:a16="http://schemas.microsoft.com/office/drawing/2014/main" id="{2E622078-191A-E060-35A9-E39F5397AECE}"/>
              </a:ext>
            </a:extLst>
          </p:cNvPr>
          <p:cNvSpPr/>
          <p:nvPr/>
        </p:nvSpPr>
        <p:spPr>
          <a:xfrm>
            <a:off x="8577982" y="554549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OCR</a:t>
            </a:r>
            <a:endParaRPr lang="ja-JP" altLang="en-US" sz="8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4" name="四角形: 角を丸くする 83">
            <a:extLst>
              <a:ext uri="{FF2B5EF4-FFF2-40B4-BE49-F238E27FC236}">
                <a16:creationId xmlns:a16="http://schemas.microsoft.com/office/drawing/2014/main" id="{A6F31A00-5AC0-E7CA-9BE9-33F6F5380A40}"/>
              </a:ext>
            </a:extLst>
          </p:cNvPr>
          <p:cNvSpPr/>
          <p:nvPr/>
        </p:nvSpPr>
        <p:spPr>
          <a:xfrm>
            <a:off x="9200390" y="554549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RPA</a:t>
            </a:r>
            <a:endParaRPr lang="ja-JP" altLang="en-US" sz="8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D8BD91A-8CD2-5701-1C58-274872D4AF48}"/>
              </a:ext>
            </a:extLst>
          </p:cNvPr>
          <p:cNvSpPr txBox="1"/>
          <p:nvPr/>
        </p:nvSpPr>
        <p:spPr>
          <a:xfrm>
            <a:off x="7282246" y="177021"/>
            <a:ext cx="249194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105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事業概要　様式第１号その２：別紙１</a:t>
            </a:r>
            <a:endParaRPr lang="en-US" altLang="ja-JP" sz="1050" b="0" i="0" dirty="0">
              <a:solidFill>
                <a:srgbClr val="333333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5862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4EC6C-713B-F885-A633-3FC2719B7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8CB1C125-BE51-A0F4-D064-3A027D807CF2}"/>
              </a:ext>
            </a:extLst>
          </p:cNvPr>
          <p:cNvSpPr/>
          <p:nvPr/>
        </p:nvSpPr>
        <p:spPr>
          <a:xfrm>
            <a:off x="0" y="426179"/>
            <a:ext cx="9906000" cy="4929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32509EFD-2077-3EDE-A5A9-6A20440143A0}"/>
              </a:ext>
            </a:extLst>
          </p:cNvPr>
          <p:cNvSpPr/>
          <p:nvPr/>
        </p:nvSpPr>
        <p:spPr>
          <a:xfrm>
            <a:off x="141971" y="639052"/>
            <a:ext cx="1265748" cy="2914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事業提案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4ABE7A8-CB00-7015-1C85-1388E93BE4DA}"/>
              </a:ext>
            </a:extLst>
          </p:cNvPr>
          <p:cNvSpPr txBox="1"/>
          <p:nvPr/>
        </p:nvSpPr>
        <p:spPr>
          <a:xfrm>
            <a:off x="1141507" y="31330"/>
            <a:ext cx="5850387" cy="43398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lang="ja-JP" altLang="en-US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〇〇〇〇</a:t>
            </a: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業（ＤＸ取組）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52F0C3A0-A198-05F5-6C50-A78EDB0F85AE}"/>
              </a:ext>
            </a:extLst>
          </p:cNvPr>
          <p:cNvSpPr/>
          <p:nvPr/>
        </p:nvSpPr>
        <p:spPr>
          <a:xfrm flipV="1">
            <a:off x="175386" y="1369238"/>
            <a:ext cx="9622468" cy="457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A27E9E0-B8DE-43E7-D50B-21335155CB10}"/>
              </a:ext>
            </a:extLst>
          </p:cNvPr>
          <p:cNvSpPr txBox="1"/>
          <p:nvPr/>
        </p:nvSpPr>
        <p:spPr>
          <a:xfrm>
            <a:off x="175386" y="1030718"/>
            <a:ext cx="69265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事業名：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○○○○○○○○</a:t>
            </a:r>
            <a:r>
              <a:rPr kumimoji="1"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</a:t>
            </a:r>
            <a:r>
              <a:rPr lang="ja-JP" altLang="en-US" sz="16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itchFamily="50" charset="-128"/>
              </a:rPr>
              <a:t>　</a:t>
            </a:r>
            <a:endParaRPr kumimoji="1" lang="ja-JP" altLang="en-US" sz="16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B0772155-700F-F745-525F-52AD1B313AD6}"/>
              </a:ext>
            </a:extLst>
          </p:cNvPr>
          <p:cNvSpPr/>
          <p:nvPr/>
        </p:nvSpPr>
        <p:spPr>
          <a:xfrm>
            <a:off x="153489" y="2155971"/>
            <a:ext cx="4456612" cy="4556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70"/>
              </a:lnSpc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取組を行う背景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en-US" altLang="ja-JP" sz="1050" dirty="0">
              <a:solidFill>
                <a:schemeClr val="accent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～～～～～～～～～～</a:t>
            </a:r>
            <a:endParaRPr lang="en-US" altLang="ja-JP" sz="105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～～～～～～～～～～</a:t>
            </a:r>
            <a:endParaRPr lang="en-US" altLang="ja-JP" sz="105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～～～～～～～～～～</a:t>
            </a:r>
            <a:endParaRPr lang="en-US" altLang="ja-JP" sz="105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概　要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solidFill>
                <a:srgbClr val="FF000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主な取組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b="1" dirty="0">
              <a:solidFill>
                <a:schemeClr val="accent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事業の目標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１．定量目標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①労働生産性について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～～～～～～～～～～、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３年度〇％向上を目指す。</a:t>
            </a:r>
            <a:endParaRPr lang="en-US" altLang="ja-JP" sz="1050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②情報セキュリティ対策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(SECURITY ACTION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宣言</a:t>
            </a:r>
            <a:r>
              <a:rPr lang="en-US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について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取得予定時期：○年〇月予定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２．定性目標</a:t>
            </a:r>
            <a:endParaRPr lang="en-US" altLang="ja-JP" sz="1050" b="1" dirty="0">
              <a:solidFill>
                <a:schemeClr val="accent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solidFill>
                <a:srgbClr val="00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solidFill>
                <a:srgbClr val="333333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本事業終了後の展開・展望（今後３ヶ年程度の後年度負担　等）</a:t>
            </a:r>
            <a:r>
              <a:rPr lang="en-US" altLang="ja-JP" sz="1050" b="1" dirty="0">
                <a:solidFill>
                  <a:schemeClr val="accent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en-US" altLang="ja-JP" sz="1050" dirty="0">
              <a:solidFill>
                <a:schemeClr val="accent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solidFill>
                <a:srgbClr val="333333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solidFill>
                <a:srgbClr val="333333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～～～～～～～～～～</a:t>
            </a:r>
            <a:endParaRPr lang="en-US" altLang="ja-JP" sz="1050" dirty="0">
              <a:solidFill>
                <a:srgbClr val="333333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BB87A24-723B-84CE-2DD3-26FD8FF5DCC2}"/>
              </a:ext>
            </a:extLst>
          </p:cNvPr>
          <p:cNvSpPr/>
          <p:nvPr/>
        </p:nvSpPr>
        <p:spPr>
          <a:xfrm>
            <a:off x="155445" y="2155972"/>
            <a:ext cx="9622467" cy="4537087"/>
          </a:xfrm>
          <a:prstGeom prst="rect">
            <a:avLst/>
          </a:prstGeom>
          <a:noFill/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ED0FD85-898D-A98C-8647-603DF0CA1F7B}"/>
              </a:ext>
            </a:extLst>
          </p:cNvPr>
          <p:cNvCxnSpPr>
            <a:cxnSpLocks/>
          </p:cNvCxnSpPr>
          <p:nvPr/>
        </p:nvCxnSpPr>
        <p:spPr>
          <a:xfrm>
            <a:off x="4610101" y="2427510"/>
            <a:ext cx="0" cy="4004311"/>
          </a:xfrm>
          <a:prstGeom prst="line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BE59B337-5AB1-6559-8630-C15217F7E9D8}"/>
              </a:ext>
            </a:extLst>
          </p:cNvPr>
          <p:cNvSpPr/>
          <p:nvPr/>
        </p:nvSpPr>
        <p:spPr>
          <a:xfrm flipV="1">
            <a:off x="141971" y="1926847"/>
            <a:ext cx="9158547" cy="457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3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E94A1C2B-AA18-6DD1-8943-49936DE23F96}"/>
              </a:ext>
            </a:extLst>
          </p:cNvPr>
          <p:cNvSpPr/>
          <p:nvPr/>
        </p:nvSpPr>
        <p:spPr>
          <a:xfrm>
            <a:off x="1141507" y="1638041"/>
            <a:ext cx="74271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○○○○○○○○</a:t>
            </a:r>
            <a:endParaRPr lang="ja-JP" altLang="en-US" sz="1400" b="1" i="0" dirty="0">
              <a:solidFill>
                <a:srgbClr val="002060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63" name="図 62">
            <a:extLst>
              <a:ext uri="{FF2B5EF4-FFF2-40B4-BE49-F238E27FC236}">
                <a16:creationId xmlns:a16="http://schemas.microsoft.com/office/drawing/2014/main" id="{C342BA18-AE53-8812-0404-94968D8F7D2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9327" b="62644" l="52596" r="75278">
                        <a14:foregroundMark x1="53461" y1="49179" x2="54265" y2="52956"/>
                        <a14:foregroundMark x1="55006" y1="48851" x2="56366" y2="51806"/>
                        <a14:foregroundMark x1="52843" y1="51396" x2="52596" y2="51396"/>
                        <a14:foregroundMark x1="54944" y1="49589" x2="54821" y2="50821"/>
                        <a14:foregroundMark x1="56984" y1="47783" x2="55933" y2="52381"/>
                        <a14:foregroundMark x1="58467" y1="47209" x2="58591" y2="48604"/>
                        <a14:foregroundMark x1="57726" y1="47373" x2="58962" y2="48358"/>
                        <a14:foregroundMark x1="59827" y1="45402" x2="60754" y2="48851"/>
                        <a14:foregroundMark x1="58282" y1="50246" x2="57540" y2="50246"/>
                        <a14:foregroundMark x1="61496" y1="44581" x2="62114" y2="47537"/>
                        <a14:foregroundMark x1="62546" y1="44745" x2="62855" y2="46223"/>
                        <a14:foregroundMark x1="64091" y1="42611" x2="65389" y2="44828"/>
                        <a14:foregroundMark x1="66131" y1="41626" x2="67058" y2="44171"/>
                        <a14:foregroundMark x1="65080" y1="39327" x2="66131" y2="39327"/>
                        <a14:foregroundMark x1="63164" y1="59195" x2="68294" y2="57061"/>
                        <a14:foregroundMark x1="68294" y1="57061" x2="70272" y2="55008"/>
                        <a14:foregroundMark x1="66502" y1="59031" x2="70148" y2="57635"/>
                        <a14:foregroundMark x1="68850" y1="53038" x2="66131" y2="59442"/>
                        <a14:foregroundMark x1="66131" y1="59442" x2="69654" y2="58456"/>
                        <a14:foregroundMark x1="67985" y1="61002" x2="68603" y2="60837"/>
                        <a14:foregroundMark x1="66502" y1="60099" x2="71199" y2="59688"/>
                        <a14:foregroundMark x1="71755" y1="58621" x2="66625" y2="61412"/>
                        <a14:foregroundMark x1="66625" y1="61412" x2="65760" y2="61412"/>
                        <a14:foregroundMark x1="65266" y1="59606" x2="66131" y2="62069"/>
                        <a14:foregroundMark x1="64400" y1="60016" x2="66440" y2="62644"/>
                        <a14:foregroundMark x1="65389" y1="53038" x2="70581" y2="52135"/>
                        <a14:foregroundMark x1="70581" y1="52135" x2="67367" y2="54269"/>
                        <a14:foregroundMark x1="69530" y1="51560" x2="67491" y2="51396"/>
                        <a14:foregroundMark x1="65142" y1="54187" x2="65142" y2="54187"/>
                        <a14:foregroundMark x1="64771" y1="57225" x2="64771" y2="57225"/>
                        <a14:foregroundMark x1="63473" y1="58210" x2="67244" y2="52709"/>
                        <a14:foregroundMark x1="67244" y1="52709" x2="72064" y2="49343"/>
                        <a14:foregroundMark x1="72064" y1="49343" x2="72250" y2="48440"/>
                        <a14:foregroundMark x1="71755" y1="48030" x2="74351" y2="47783"/>
                        <a14:foregroundMark x1="74660" y1="46141" x2="74660" y2="46141"/>
                        <a14:foregroundMark x1="75278" y1="46634" x2="70334" y2="49507"/>
                        <a14:foregroundMark x1="70334" y1="49507" x2="68912" y2="50985"/>
                        <a14:foregroundMark x1="72064" y1="47209" x2="72064" y2="47209"/>
                        <a14:foregroundMark x1="73733" y1="46141" x2="73733" y2="46141"/>
                        <a14:foregroundMark x1="72250" y1="52627" x2="71137" y2="54844"/>
                        <a14:foregroundMark x1="72991" y1="55993" x2="71199" y2="57389"/>
                        <a14:foregroundMark x1="72868" y1="58210" x2="70828" y2="59442"/>
                        <a14:foregroundMark x1="71199" y1="53202" x2="68912" y2="52627"/>
                        <a14:foregroundMark x1="71199" y1="51806" x2="72806" y2="53777"/>
                        <a14:foregroundMark x1="71755" y1="51232" x2="72868" y2="52791"/>
                        <a14:foregroundMark x1="72373" y1="54269" x2="73115" y2="56814"/>
                        <a14:foregroundMark x1="71137" y1="54762" x2="72806" y2="58210"/>
                        <a14:foregroundMark x1="69963" y1="55829" x2="71632" y2="59606"/>
                        <a14:foregroundMark x1="70828" y1="59442" x2="72806" y2="60016"/>
                        <a14:foregroundMark x1="70828" y1="59442" x2="67058" y2="61084"/>
                        <a14:foregroundMark x1="66316" y1="61412" x2="67244" y2="61412"/>
                        <a14:foregroundMark x1="66749" y1="61658" x2="66934" y2="62644"/>
                        <a14:foregroundMark x1="67985" y1="61494" x2="70828" y2="60837"/>
                        <a14:foregroundMark x1="63721" y1="59278" x2="64030" y2="60837"/>
                        <a14:foregroundMark x1="63782" y1="61084" x2="63782" y2="61084"/>
                        <a14:foregroundMark x1="64648" y1="62479" x2="64648" y2="62479"/>
                        <a14:foregroundMark x1="73115" y1="50657" x2="73115" y2="50657"/>
                        <a14:foregroundMark x1="74227" y1="49015" x2="74227" y2="490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1359" t="36912" r="23969" b="35112"/>
          <a:stretch/>
        </p:blipFill>
        <p:spPr>
          <a:xfrm>
            <a:off x="155445" y="1400470"/>
            <a:ext cx="859593" cy="733769"/>
          </a:xfrm>
          <a:prstGeom prst="rect">
            <a:avLst/>
          </a:prstGeom>
        </p:spPr>
      </p:pic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C4D02D9F-6415-B13C-F1AC-4358E8699FFE}"/>
              </a:ext>
            </a:extLst>
          </p:cNvPr>
          <p:cNvSpPr>
            <a:spLocks noChangeAspect="1"/>
          </p:cNvSpPr>
          <p:nvPr/>
        </p:nvSpPr>
        <p:spPr bwMode="auto">
          <a:xfrm>
            <a:off x="4724405" y="2279477"/>
            <a:ext cx="4962918" cy="25135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【</a:t>
            </a:r>
            <a:r>
              <a:rPr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事業スキーム等</a:t>
            </a:r>
            <a:r>
              <a:rPr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】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0846FE3-312C-3B7F-5FE4-D1F09F2858EB}"/>
              </a:ext>
            </a:extLst>
          </p:cNvPr>
          <p:cNvSpPr/>
          <p:nvPr/>
        </p:nvSpPr>
        <p:spPr>
          <a:xfrm>
            <a:off x="4724398" y="4900304"/>
            <a:ext cx="4962917" cy="16826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1370"/>
              </a:lnSpc>
            </a:pPr>
            <a:r>
              <a:rPr lang="en-US" altLang="ja-JP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効果（成果）</a:t>
            </a:r>
            <a:r>
              <a:rPr lang="en-US" altLang="ja-JP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ja-JP" altLang="en-US" sz="105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効果①</a:t>
            </a:r>
            <a:endParaRPr lang="en-US" altLang="ja-JP" sz="105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en-US" altLang="ja-JP" sz="105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 </a:t>
            </a:r>
            <a:r>
              <a:rPr lang="ja-JP" altLang="en-US" sz="105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効果②</a:t>
            </a:r>
            <a:endParaRPr lang="en-US" altLang="ja-JP" sz="1050" dirty="0">
              <a:effectLst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eaLnBrk="1" hangingPunct="1">
              <a:lnSpc>
                <a:spcPts val="1370"/>
              </a:lnSpc>
              <a:buClr>
                <a:srgbClr val="0098D0"/>
              </a:buClr>
              <a:buSzPct val="120000"/>
            </a:pPr>
            <a:endParaRPr lang="en-US" altLang="ja-JP" sz="105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r>
              <a:rPr lang="en-US" altLang="ja-JP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今後の課題</a:t>
            </a:r>
            <a:r>
              <a:rPr lang="en-US" altLang="ja-JP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</a:p>
          <a:p>
            <a:pPr>
              <a:lnSpc>
                <a:spcPts val="1370"/>
              </a:lnSpc>
            </a:pP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1370"/>
              </a:lnSpc>
            </a:pP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982851B-52BD-8DF9-B94E-800E76A207F1}"/>
              </a:ext>
            </a:extLst>
          </p:cNvPr>
          <p:cNvSpPr txBox="1"/>
          <p:nvPr/>
        </p:nvSpPr>
        <p:spPr>
          <a:xfrm>
            <a:off x="1487419" y="567375"/>
            <a:ext cx="497928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事業者：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〇〇〇〇株式会社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（所在地）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〇〇市〇〇町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05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資本金：</a:t>
            </a:r>
            <a:r>
              <a:rPr lang="en-US" altLang="ja-JP" sz="1050" b="0" i="0" dirty="0">
                <a:solidFill>
                  <a:srgbClr val="FF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</a:t>
            </a:r>
            <a:r>
              <a:rPr lang="en-US" altLang="ja-JP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00,000,000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</a:t>
            </a:r>
            <a:r>
              <a:rPr lang="ja-JP" altLang="en-US" sz="105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業種：</a:t>
            </a:r>
            <a:r>
              <a:rPr lang="ja-JP" altLang="en-US" sz="105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〇〇〇〇</a:t>
            </a:r>
            <a:r>
              <a:rPr lang="ja-JP" altLang="en-US" sz="1050" dirty="0">
                <a:solidFill>
                  <a:srgbClr val="333333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業 </a:t>
            </a:r>
            <a:r>
              <a:rPr lang="ja-JP" altLang="en-US" sz="105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従業員数：</a:t>
            </a:r>
            <a:r>
              <a:rPr lang="ja-JP" altLang="en-US" sz="1050" b="0" i="0" dirty="0">
                <a:solidFill>
                  <a:srgbClr val="FF0000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〇〇</a:t>
            </a:r>
            <a:r>
              <a:rPr lang="ja-JP" altLang="en-US" sz="105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人</a:t>
            </a:r>
            <a:endParaRPr lang="en-US" altLang="ja-JP" sz="1050" b="0" i="0" dirty="0">
              <a:solidFill>
                <a:srgbClr val="333333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6" name="四角形: 角を丸くする 65">
            <a:extLst>
              <a:ext uri="{FF2B5EF4-FFF2-40B4-BE49-F238E27FC236}">
                <a16:creationId xmlns:a16="http://schemas.microsoft.com/office/drawing/2014/main" id="{20DD762C-E68F-F830-4729-4BA6C0F771BF}"/>
              </a:ext>
            </a:extLst>
          </p:cNvPr>
          <p:cNvSpPr/>
          <p:nvPr/>
        </p:nvSpPr>
        <p:spPr>
          <a:xfrm>
            <a:off x="7333167" y="795048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クラウド</a:t>
            </a:r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C7731006-8541-9116-B4BF-78B3D7ABA460}"/>
              </a:ext>
            </a:extLst>
          </p:cNvPr>
          <p:cNvSpPr/>
          <p:nvPr/>
        </p:nvSpPr>
        <p:spPr>
          <a:xfrm>
            <a:off x="7955574" y="795048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ロボット</a:t>
            </a:r>
          </a:p>
        </p:txBody>
      </p:sp>
      <p:sp>
        <p:nvSpPr>
          <p:cNvPr id="79" name="四角形: 角を丸くする 78">
            <a:extLst>
              <a:ext uri="{FF2B5EF4-FFF2-40B4-BE49-F238E27FC236}">
                <a16:creationId xmlns:a16="http://schemas.microsoft.com/office/drawing/2014/main" id="{431C3756-2C37-B01A-6486-A448F9498585}"/>
              </a:ext>
            </a:extLst>
          </p:cNvPr>
          <p:cNvSpPr/>
          <p:nvPr/>
        </p:nvSpPr>
        <p:spPr>
          <a:xfrm>
            <a:off x="8577982" y="795048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アプリ</a:t>
            </a:r>
          </a:p>
        </p:txBody>
      </p:sp>
      <p:sp>
        <p:nvSpPr>
          <p:cNvPr id="80" name="四角形: 角を丸くする 79">
            <a:extLst>
              <a:ext uri="{FF2B5EF4-FFF2-40B4-BE49-F238E27FC236}">
                <a16:creationId xmlns:a16="http://schemas.microsoft.com/office/drawing/2014/main" id="{54495A66-434F-96CD-B6F9-47CC4083D76D}"/>
              </a:ext>
            </a:extLst>
          </p:cNvPr>
          <p:cNvSpPr/>
          <p:nvPr/>
        </p:nvSpPr>
        <p:spPr>
          <a:xfrm>
            <a:off x="9200390" y="795048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</a:t>
            </a:r>
          </a:p>
        </p:txBody>
      </p:sp>
      <p:sp>
        <p:nvSpPr>
          <p:cNvPr id="81" name="四角形: 角を丸くする 80">
            <a:extLst>
              <a:ext uri="{FF2B5EF4-FFF2-40B4-BE49-F238E27FC236}">
                <a16:creationId xmlns:a16="http://schemas.microsoft.com/office/drawing/2014/main" id="{8272609C-6628-07D3-DF8F-97E5178AAD62}"/>
              </a:ext>
            </a:extLst>
          </p:cNvPr>
          <p:cNvSpPr/>
          <p:nvPr/>
        </p:nvSpPr>
        <p:spPr>
          <a:xfrm>
            <a:off x="7333167" y="554549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IoT</a:t>
            </a:r>
            <a:endParaRPr lang="ja-JP" altLang="en-US" sz="8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2" name="四角形: 角を丸くする 81">
            <a:extLst>
              <a:ext uri="{FF2B5EF4-FFF2-40B4-BE49-F238E27FC236}">
                <a16:creationId xmlns:a16="http://schemas.microsoft.com/office/drawing/2014/main" id="{00A153AF-828B-87FD-039C-FDBA15928940}"/>
              </a:ext>
            </a:extLst>
          </p:cNvPr>
          <p:cNvSpPr/>
          <p:nvPr/>
        </p:nvSpPr>
        <p:spPr>
          <a:xfrm>
            <a:off x="7955574" y="554549"/>
            <a:ext cx="542707" cy="183836"/>
          </a:xfrm>
          <a:prstGeom prst="roundRect">
            <a:avLst/>
          </a:prstGeom>
          <a:solidFill>
            <a:srgbClr val="FFFF00"/>
          </a:solidFill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AI</a:t>
            </a:r>
            <a:endParaRPr lang="ja-JP" altLang="en-US" sz="8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3" name="四角形: 角を丸くする 82">
            <a:extLst>
              <a:ext uri="{FF2B5EF4-FFF2-40B4-BE49-F238E27FC236}">
                <a16:creationId xmlns:a16="http://schemas.microsoft.com/office/drawing/2014/main" id="{34F067E7-09F0-C4C2-0A4B-E216D4F38881}"/>
              </a:ext>
            </a:extLst>
          </p:cNvPr>
          <p:cNvSpPr/>
          <p:nvPr/>
        </p:nvSpPr>
        <p:spPr>
          <a:xfrm>
            <a:off x="8577982" y="554549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OCR</a:t>
            </a:r>
            <a:endParaRPr lang="ja-JP" altLang="en-US" sz="8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4" name="四角形: 角を丸くする 83">
            <a:extLst>
              <a:ext uri="{FF2B5EF4-FFF2-40B4-BE49-F238E27FC236}">
                <a16:creationId xmlns:a16="http://schemas.microsoft.com/office/drawing/2014/main" id="{82BB305E-6732-247D-7416-0E32BBDF6B49}"/>
              </a:ext>
            </a:extLst>
          </p:cNvPr>
          <p:cNvSpPr/>
          <p:nvPr/>
        </p:nvSpPr>
        <p:spPr>
          <a:xfrm>
            <a:off x="9200390" y="554549"/>
            <a:ext cx="542707" cy="183836"/>
          </a:xfrm>
          <a:prstGeom prst="roundRect">
            <a:avLst/>
          </a:prstGeom>
          <a:noFill/>
          <a:ln w="19050">
            <a:solidFill>
              <a:schemeClr val="accent1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8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RPA</a:t>
            </a:r>
            <a:endParaRPr lang="ja-JP" altLang="en-US" sz="8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3BF0E8-5227-C094-CCD1-717262D3B57E}"/>
              </a:ext>
            </a:extLst>
          </p:cNvPr>
          <p:cNvSpPr txBox="1"/>
          <p:nvPr/>
        </p:nvSpPr>
        <p:spPr>
          <a:xfrm>
            <a:off x="5994955" y="5512187"/>
            <a:ext cx="2676423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事業報告の際に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事業の効果等を記載いただきます。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E3439F-CF38-D7DA-E2BA-1DDD489264FC}"/>
              </a:ext>
            </a:extLst>
          </p:cNvPr>
          <p:cNvSpPr txBox="1"/>
          <p:nvPr/>
        </p:nvSpPr>
        <p:spPr>
          <a:xfrm>
            <a:off x="153489" y="70861"/>
            <a:ext cx="88746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記入例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0E263E-4AB2-F1F6-AC3B-08ECCC254D40}"/>
              </a:ext>
            </a:extLst>
          </p:cNvPr>
          <p:cNvSpPr txBox="1"/>
          <p:nvPr/>
        </p:nvSpPr>
        <p:spPr>
          <a:xfrm>
            <a:off x="5994955" y="3138441"/>
            <a:ext cx="267642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事業の全体像を図やイラスト等で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わかりやすく示してください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25CA3F1-10AD-739D-1ECD-1DAD1CAA4E27}"/>
              </a:ext>
            </a:extLst>
          </p:cNvPr>
          <p:cNvSpPr txBox="1"/>
          <p:nvPr/>
        </p:nvSpPr>
        <p:spPr>
          <a:xfrm>
            <a:off x="7735332" y="11941"/>
            <a:ext cx="217066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900" b="0" i="0" dirty="0">
                <a:solidFill>
                  <a:srgbClr val="333333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事業概要　様式第１号その２：別紙１</a:t>
            </a:r>
            <a:endParaRPr lang="en-US" altLang="ja-JP" sz="900" b="0" i="0" dirty="0">
              <a:solidFill>
                <a:srgbClr val="333333"/>
              </a:solidFill>
              <a:effectLst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063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21996</TotalTime>
  <Words>511</Words>
  <Application>Microsoft Office PowerPoint</Application>
  <PresentationFormat>A4 210 x 297 mm</PresentationFormat>
  <Paragraphs>103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宮崎県次期サーバ統合基盤 設計支援業務 企画提案書</dc:title>
  <dc:creator>中村 諒亮</dc:creator>
  <cp:lastModifiedBy>柴田 一仁</cp:lastModifiedBy>
  <cp:revision>1779</cp:revision>
  <cp:lastPrinted>2026-07-06T05:37:41Z</cp:lastPrinted>
  <dcterms:created xsi:type="dcterms:W3CDTF">2019-07-01T08:33:35Z</dcterms:created>
  <dcterms:modified xsi:type="dcterms:W3CDTF">2026-07-06T05:40:32Z</dcterms:modified>
</cp:coreProperties>
</file>