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499" r:id="rId4"/>
    <p:sldId id="506" r:id="rId5"/>
    <p:sldId id="550" r:id="rId6"/>
    <p:sldId id="490" r:id="rId7"/>
    <p:sldId id="434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385" r:id="rId16"/>
    <p:sldId id="547" r:id="rId17"/>
    <p:sldId id="458" r:id="rId18"/>
    <p:sldId id="500" r:id="rId19"/>
    <p:sldId id="548" r:id="rId20"/>
    <p:sldId id="537" r:id="rId21"/>
    <p:sldId id="464" r:id="rId22"/>
    <p:sldId id="504" r:id="rId23"/>
    <p:sldId id="536" r:id="rId24"/>
    <p:sldId id="498" r:id="rId25"/>
    <p:sldId id="529" r:id="rId26"/>
    <p:sldId id="530" r:id="rId27"/>
    <p:sldId id="531" r:id="rId28"/>
    <p:sldId id="538" r:id="rId29"/>
    <p:sldId id="539" r:id="rId30"/>
    <p:sldId id="544" r:id="rId31"/>
    <p:sldId id="542" r:id="rId32"/>
    <p:sldId id="549" r:id="rId33"/>
    <p:sldId id="258" r:id="rId34"/>
    <p:sldId id="439" r:id="rId35"/>
    <p:sldId id="528" r:id="rId36"/>
    <p:sldId id="523" r:id="rId37"/>
    <p:sldId id="526" r:id="rId38"/>
    <p:sldId id="478" r:id="rId39"/>
    <p:sldId id="479" r:id="rId40"/>
    <p:sldId id="372" r:id="rId4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A694008-E665-49D1-9F09-340A18AF2DB9}">
          <p14:sldIdLst>
            <p14:sldId id="256"/>
            <p14:sldId id="257"/>
            <p14:sldId id="499"/>
            <p14:sldId id="506"/>
            <p14:sldId id="550"/>
            <p14:sldId id="490"/>
            <p14:sldId id="434"/>
            <p14:sldId id="509"/>
            <p14:sldId id="510"/>
            <p14:sldId id="511"/>
            <p14:sldId id="512"/>
            <p14:sldId id="513"/>
            <p14:sldId id="514"/>
            <p14:sldId id="515"/>
            <p14:sldId id="385"/>
            <p14:sldId id="547"/>
            <p14:sldId id="458"/>
            <p14:sldId id="500"/>
            <p14:sldId id="548"/>
            <p14:sldId id="537"/>
            <p14:sldId id="464"/>
            <p14:sldId id="504"/>
            <p14:sldId id="536"/>
            <p14:sldId id="498"/>
            <p14:sldId id="529"/>
            <p14:sldId id="530"/>
            <p14:sldId id="531"/>
            <p14:sldId id="538"/>
            <p14:sldId id="539"/>
            <p14:sldId id="544"/>
            <p14:sldId id="542"/>
            <p14:sldId id="549"/>
            <p14:sldId id="258"/>
            <p14:sldId id="439"/>
            <p14:sldId id="528"/>
            <p14:sldId id="523"/>
            <p14:sldId id="526"/>
            <p14:sldId id="478"/>
            <p14:sldId id="479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4E59F"/>
    <a:srgbClr val="A4D76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1343" autoAdjust="0"/>
  </p:normalViewPr>
  <p:slideViewPr>
    <p:cSldViewPr>
      <p:cViewPr varScale="1">
        <p:scale>
          <a:sx n="78" d="100"/>
          <a:sy n="78" d="100"/>
        </p:scale>
        <p:origin x="157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7"/>
    </p:cViewPr>
  </p:sorterViewPr>
  <p:notesViewPr>
    <p:cSldViewPr>
      <p:cViewPr varScale="1">
        <p:scale>
          <a:sx n="70" d="100"/>
          <a:sy n="70" d="100"/>
        </p:scale>
        <p:origin x="3072" y="43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CD23-B6CF-4B5A-B685-A254251D3A31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F17F-F2DC-4163-B97E-A0624ACA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73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0885-7F48-43F2-BAA9-2AB8DE787BF4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098DC-89C3-4EB5-8655-83C9B534B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8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93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84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8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22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1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43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98DC-89C3-4EB5-8655-83C9B534B0F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00"/>
            </a:gs>
            <a:gs pos="46000">
              <a:schemeClr val="tx1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4B8BC6-6122-424D-8544-9B6C23CC310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12051BA-D1F3-4DAB-82F2-34F4572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03434" y="4365104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dirty="0">
                <a:solidFill>
                  <a:schemeClr val="tx2">
                    <a:lumMod val="25000"/>
                  </a:schemeClr>
                </a:solidFill>
              </a:rPr>
              <a:t>宮崎県消費生活センター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06241"/>
            <a:ext cx="1589620" cy="1556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57007" y="5289764"/>
            <a:ext cx="345638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2">
                    <a:lumMod val="2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6" y="5288072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6835212" y="5515080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07" y="5884637"/>
            <a:ext cx="668183" cy="54322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413663" y="5992209"/>
            <a:ext cx="359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2">
                    <a:lumMod val="2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tx2">
                    <a:lumMod val="2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0626" y="476672"/>
            <a:ext cx="8563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ja-JP" altLang="en-US" sz="8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困った時は、</a:t>
            </a:r>
            <a:endParaRPr lang="en-US" altLang="ja-JP" sz="88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endParaRPr lang="en-US" altLang="ja-JP" sz="8800" b="1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endParaRPr lang="en-US" altLang="ja-JP" sz="8800" b="1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8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8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相談しよう！</a:t>
            </a:r>
            <a:endParaRPr lang="en-US" altLang="ja-JP" sz="88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4462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60661" y="44624"/>
            <a:ext cx="127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2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0135" y="707886"/>
            <a:ext cx="8630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u="sng" dirty="0">
                <a:solidFill>
                  <a:srgbClr val="002060"/>
                </a:solidFill>
              </a:rPr>
              <a:t>Q.</a:t>
            </a:r>
            <a:r>
              <a:rPr lang="ja-JP" altLang="en-US" sz="4400" b="1" u="sng" dirty="0">
                <a:solidFill>
                  <a:srgbClr val="002060"/>
                </a:solidFill>
              </a:rPr>
              <a:t>契約はいつ成立する？</a:t>
            </a:r>
            <a:r>
              <a:rPr lang="ja-JP" altLang="en-US" sz="4400" b="1" dirty="0">
                <a:solidFill>
                  <a:srgbClr val="002060"/>
                </a:solidFill>
              </a:rPr>
              <a:t>　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2666" y="1679864"/>
            <a:ext cx="8362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A.</a:t>
            </a:r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「これください」</a:t>
            </a:r>
            <a:endParaRPr lang="en-US" altLang="ja-JP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　「ありがとうございます」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6426" y="3573015"/>
            <a:ext cx="657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Ｂ</a:t>
            </a:r>
            <a:r>
              <a:rPr lang="en-US" altLang="ja-JP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代金を支払った時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5640" y="4707599"/>
            <a:ext cx="66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C. </a:t>
            </a:r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商品を受け取った時　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ドーナツ 1"/>
          <p:cNvSpPr/>
          <p:nvPr/>
        </p:nvSpPr>
        <p:spPr>
          <a:xfrm>
            <a:off x="215207" y="1676852"/>
            <a:ext cx="1008111" cy="991345"/>
          </a:xfrm>
          <a:prstGeom prst="donut">
            <a:avLst>
              <a:gd name="adj" fmla="val 1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148" name="Picture 4" descr="http://sozaizchi.com/sozai/illust/kodomofuku/images2/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3717032"/>
            <a:ext cx="2448272" cy="23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pic>
        <p:nvPicPr>
          <p:cNvPr id="1026" name="Picture 2" descr="http://www.caa.go.jp/region/illustration/img/2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49" y="2714039"/>
            <a:ext cx="3153391" cy="27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31539" y="350658"/>
            <a:ext cx="8280919" cy="9721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「申し込み」と「承諾」の合意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39996" y="2397464"/>
            <a:ext cx="2563700" cy="1980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これ</a:t>
            </a:r>
            <a:endParaRPr kumimoji="1"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ください。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83553" y="2447916"/>
            <a:ext cx="3348371" cy="1929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はい、</a:t>
            </a:r>
            <a:endParaRPr kumimoji="1"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分かりました。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95109" y="1764858"/>
            <a:ext cx="300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契約成立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014" y="4383748"/>
            <a:ext cx="198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消費者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93646" y="4391732"/>
            <a:ext cx="7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店</a:t>
            </a:r>
          </a:p>
        </p:txBody>
      </p:sp>
    </p:spTree>
    <p:extLst>
      <p:ext uri="{BB962C8B-B14F-4D97-AF65-F5344CB8AC3E}">
        <p14:creationId xmlns:p14="http://schemas.microsoft.com/office/powerpoint/2010/main" val="30539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96418" y="1850583"/>
            <a:ext cx="7524835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契約は、</a:t>
            </a:r>
            <a:r>
              <a:rPr lang="ja-JP" altLang="en-US" sz="6000" b="1" dirty="0">
                <a:solidFill>
                  <a:srgbClr val="0000FF"/>
                </a:solidFill>
              </a:rPr>
              <a:t>口約束</a:t>
            </a:r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で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0"/>
              </a:lnSpc>
            </a:pPr>
            <a:r>
              <a:rPr lang="ja-JP" altLang="en-US" sz="6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簡単に成立します！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1681287" y="5661248"/>
            <a:ext cx="5616624" cy="624879"/>
          </a:xfrm>
          <a:prstGeom prst="wedgeRoundRectCallout">
            <a:avLst>
              <a:gd name="adj1" fmla="val -49623"/>
              <a:gd name="adj2" fmla="val 772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契約書はなくてもいいんだ！</a:t>
            </a:r>
          </a:p>
        </p:txBody>
      </p:sp>
    </p:spTree>
    <p:extLst>
      <p:ext uri="{BB962C8B-B14F-4D97-AF65-F5344CB8AC3E}">
        <p14:creationId xmlns:p14="http://schemas.microsoft.com/office/powerpoint/2010/main" val="361192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a.go.jp/region/illustration/img/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30" y="809574"/>
            <a:ext cx="2463024" cy="15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5695161" y="762963"/>
            <a:ext cx="3348371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はい、</a:t>
            </a:r>
            <a:endParaRPr kumimoji="1"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分かりました。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52652" y="809574"/>
            <a:ext cx="3242774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これ</a:t>
            </a:r>
            <a:endParaRPr kumimoji="1"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ください。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504" y="3399982"/>
            <a:ext cx="29523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商品を入手する</a:t>
            </a:r>
            <a:endParaRPr kumimoji="1" lang="ja-JP" altLang="en-US" sz="3200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932" y="5417853"/>
            <a:ext cx="29523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代金を支払う</a:t>
            </a:r>
            <a:endParaRPr kumimoji="1" lang="ja-JP" altLang="en-US" sz="3200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57163" y="3399983"/>
            <a:ext cx="29523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代金を請求する</a:t>
            </a:r>
            <a:endParaRPr kumimoji="1" lang="ja-JP" altLang="en-US" sz="3200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57162" y="5417853"/>
            <a:ext cx="29523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商品をわたす</a:t>
            </a:r>
            <a:endParaRPr kumimoji="1" lang="ja-JP" altLang="en-US" sz="3200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1334" y="1897406"/>
            <a:ext cx="2436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契約成立</a:t>
            </a:r>
          </a:p>
        </p:txBody>
      </p:sp>
      <p:sp>
        <p:nvSpPr>
          <p:cNvPr id="26" name="左右矢印 25"/>
          <p:cNvSpPr/>
          <p:nvPr/>
        </p:nvSpPr>
        <p:spPr>
          <a:xfrm>
            <a:off x="3491880" y="2898288"/>
            <a:ext cx="2203281" cy="158816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権利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4584" y="1166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消費者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24600" y="116632"/>
            <a:ext cx="121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店</a:t>
            </a:r>
          </a:p>
        </p:txBody>
      </p:sp>
      <p:sp>
        <p:nvSpPr>
          <p:cNvPr id="17" name="左右矢印 16"/>
          <p:cNvSpPr/>
          <p:nvPr/>
        </p:nvSpPr>
        <p:spPr>
          <a:xfrm>
            <a:off x="3480440" y="4916158"/>
            <a:ext cx="2203281" cy="158816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義務</a:t>
            </a:r>
          </a:p>
        </p:txBody>
      </p:sp>
    </p:spTree>
    <p:extLst>
      <p:ext uri="{BB962C8B-B14F-4D97-AF65-F5344CB8AC3E}">
        <p14:creationId xmlns:p14="http://schemas.microsoft.com/office/powerpoint/2010/main" val="175137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1382" y="90872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002060"/>
                </a:solidFill>
              </a:rPr>
              <a:t>Q.</a:t>
            </a:r>
            <a:r>
              <a:rPr lang="ja-JP" altLang="en-US" sz="4800" b="1" dirty="0">
                <a:solidFill>
                  <a:srgbClr val="002060"/>
                </a:solidFill>
              </a:rPr>
              <a:t>解約は、いつでもできる？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736" y="2276872"/>
            <a:ext cx="8084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Ａ． いつでも返品できる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1736" y="3795459"/>
            <a:ext cx="88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Ｂ． 原則として返品できない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ドーナツ 14"/>
          <p:cNvSpPr/>
          <p:nvPr/>
        </p:nvSpPr>
        <p:spPr>
          <a:xfrm>
            <a:off x="261518" y="3715284"/>
            <a:ext cx="1008111" cy="991345"/>
          </a:xfrm>
          <a:prstGeom prst="donut">
            <a:avLst>
              <a:gd name="adj" fmla="val 1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3795937"/>
            <a:ext cx="882047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「</a:t>
            </a:r>
            <a:r>
              <a:rPr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一方的に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やめることは</a:t>
            </a:r>
            <a:endParaRPr lang="en-US" altLang="ja-JP" sz="4800" b="1" dirty="0">
              <a:solidFill>
                <a:schemeClr val="bg1">
                  <a:lumMod val="65000"/>
                  <a:lumOff val="35000"/>
                </a:schemeClr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　　　　　　できない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」</a:t>
            </a:r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341" y="692696"/>
            <a:ext cx="806489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契約が成立すると・・</a:t>
            </a:r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61" y="1916832"/>
            <a:ext cx="7672339" cy="9900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4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お互いに契約内容を守る義務</a:t>
            </a:r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923928" y="3140968"/>
            <a:ext cx="608581" cy="654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72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19168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accent2"/>
                </a:solidFill>
              </a:rPr>
              <a:t>　</a:t>
            </a:r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「</a:t>
            </a:r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本当に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今、これ必要かな？」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kumimoji="1" lang="ja-JP" altLang="en-US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21653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accent2"/>
                </a:solidFill>
              </a:rPr>
              <a:t>３．多様化する支払い方法と</a:t>
            </a:r>
            <a:endParaRPr lang="en-US" altLang="ja-JP" sz="5400" b="1" dirty="0">
              <a:solidFill>
                <a:schemeClr val="accent2"/>
              </a:solidFill>
            </a:endParaRPr>
          </a:p>
          <a:p>
            <a:r>
              <a:rPr lang="ja-JP" altLang="en-US" sz="5400" b="1" dirty="0">
                <a:solidFill>
                  <a:schemeClr val="accent2"/>
                </a:solidFill>
              </a:rPr>
              <a:t>　　さまざまなカード</a:t>
            </a:r>
            <a:endParaRPr kumimoji="1" lang="ja-JP" altLang="en-US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0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744611"/>
            <a:ext cx="1047628" cy="10259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9832" y="3573016"/>
            <a:ext cx="188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た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09655" y="2348880"/>
            <a:ext cx="6283406" cy="1754326"/>
          </a:xfrm>
          <a:prstGeom prst="rect">
            <a:avLst/>
          </a:prstGeom>
          <a:noFill/>
          <a:ln w="317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・プリペイド型の電子マネー</a:t>
            </a:r>
            <a:endParaRPr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・図書カード</a:t>
            </a:r>
            <a:endParaRPr kumimoji="1"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・回数券</a:t>
            </a:r>
            <a:endParaRPr kumimoji="1" lang="ja-JP" alt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3848" y="900751"/>
            <a:ext cx="4067944" cy="1200329"/>
          </a:xfrm>
          <a:prstGeom prst="rect">
            <a:avLst/>
          </a:prstGeom>
          <a:noFill/>
          <a:ln w="317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・現金</a:t>
            </a:r>
            <a:endParaRPr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・デビットカード</a:t>
            </a:r>
            <a:endParaRPr kumimoji="1" lang="ja-JP" alt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15816" y="4372332"/>
            <a:ext cx="4680520" cy="1754326"/>
          </a:xfrm>
          <a:prstGeom prst="rect">
            <a:avLst/>
          </a:prstGeom>
          <a:noFill/>
          <a:ln w="317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・クレジットカード</a:t>
            </a:r>
            <a:endParaRPr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・分割払い</a:t>
            </a:r>
            <a:endParaRPr kumimoji="1" lang="en-US" altLang="ja-JP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・口座払い</a:t>
            </a:r>
            <a:endParaRPr kumimoji="1" lang="ja-JP" alt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9480" y="2431552"/>
            <a:ext cx="2601726" cy="13774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前払い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139996" y="762963"/>
            <a:ext cx="2855206" cy="13381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即時払い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147138" y="4376459"/>
            <a:ext cx="2659679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後払い</a:t>
            </a:r>
          </a:p>
        </p:txBody>
      </p:sp>
    </p:spTree>
    <p:extLst>
      <p:ext uri="{BB962C8B-B14F-4D97-AF65-F5344CB8AC3E}">
        <p14:creationId xmlns:p14="http://schemas.microsoft.com/office/powerpoint/2010/main" val="367585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36142" y="1772816"/>
            <a:ext cx="767171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ＣＲＥＤＩＴ＝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1545776" y="5516747"/>
            <a:ext cx="6052444" cy="743542"/>
          </a:xfrm>
          <a:prstGeom prst="wedgeRoundRectCallout">
            <a:avLst>
              <a:gd name="adj1" fmla="val -41577"/>
              <a:gd name="adj2" fmla="val 702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奨学金の返済はしっかりと！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35349" y="1769469"/>
            <a:ext cx="186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rgbClr val="0000FF"/>
                </a:solidFill>
              </a:rPr>
              <a:t>信用</a:t>
            </a:r>
            <a:endParaRPr kumimoji="1" lang="ja-JP" altLang="en-US" sz="60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9996" y="676146"/>
            <a:ext cx="619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【</a:t>
            </a:r>
            <a:r>
              <a:rPr lang="ja-JP" altLang="en-US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クレジットカード</a:t>
            </a:r>
            <a:r>
              <a:rPr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】</a:t>
            </a:r>
            <a:endParaRPr lang="ja-JP" altLang="en-US" sz="4800" dirty="0">
              <a:solidFill>
                <a:srgbClr val="00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4316" y="3573016"/>
            <a:ext cx="767171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カード提示　→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83406" y="3535304"/>
            <a:ext cx="186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借金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810" y="91371"/>
            <a:ext cx="348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さまざまなカード</a:t>
            </a:r>
          </a:p>
        </p:txBody>
      </p:sp>
    </p:spTree>
    <p:extLst>
      <p:ext uri="{BB962C8B-B14F-4D97-AF65-F5344CB8AC3E}">
        <p14:creationId xmlns:p14="http://schemas.microsoft.com/office/powerpoint/2010/main" val="38490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3980" y="230578"/>
            <a:ext cx="6892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accent2"/>
                </a:solidFill>
              </a:rPr>
              <a:t>【</a:t>
            </a:r>
            <a:r>
              <a:rPr lang="ja-JP" altLang="en-US" sz="4800" b="1" dirty="0">
                <a:solidFill>
                  <a:schemeClr val="accent2"/>
                </a:solidFill>
              </a:rPr>
              <a:t>今日のテーマ</a:t>
            </a:r>
            <a:r>
              <a:rPr lang="en-US" altLang="ja-JP" sz="4800" b="1" dirty="0">
                <a:solidFill>
                  <a:schemeClr val="accent2"/>
                </a:solidFill>
              </a:rPr>
              <a:t>】</a:t>
            </a:r>
            <a:endParaRPr kumimoji="1" lang="ja-JP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9182" y="155679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消費生活センターの役割を知って、新生活に向けて「自立した消費者」を目指そう。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6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" y="5968958"/>
            <a:ext cx="838643" cy="8213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1226" y="849735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新生活スタート！</a:t>
            </a:r>
            <a:endParaRPr kumimoji="1" lang="en-US" altLang="ja-JP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パソコンを購入した！</a:t>
            </a:r>
            <a:endParaRPr lang="en-US" altLang="ja-JP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店員さんから、</a:t>
            </a:r>
            <a:endParaRPr kumimoji="1" lang="en-US" altLang="ja-JP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000" b="1" dirty="0">
              <a:solidFill>
                <a:srgbClr val="0000FF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800" b="1" dirty="0">
                <a:solidFill>
                  <a:srgbClr val="0000FF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「お支払いはリボ払いが</a:t>
            </a:r>
            <a:endParaRPr kumimoji="1" lang="en-US" altLang="ja-JP" sz="4800" b="1" dirty="0">
              <a:solidFill>
                <a:srgbClr val="0000FF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dirty="0">
                <a:solidFill>
                  <a:srgbClr val="0000FF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お勧め</a:t>
            </a:r>
            <a:r>
              <a:rPr kumimoji="1" lang="ja-JP" altLang="en-US" sz="4800" b="1" dirty="0">
                <a:solidFill>
                  <a:srgbClr val="0000FF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ですよ。」</a:t>
            </a:r>
            <a:endParaRPr kumimoji="1" lang="en-US" altLang="ja-JP" sz="4800" b="1" dirty="0">
              <a:solidFill>
                <a:srgbClr val="0000FF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と言われた。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6810" y="91371"/>
            <a:ext cx="506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多様化する支払い方法</a:t>
            </a:r>
          </a:p>
        </p:txBody>
      </p:sp>
    </p:spTree>
    <p:extLst>
      <p:ext uri="{BB962C8B-B14F-4D97-AF65-F5344CB8AC3E}">
        <p14:creationId xmlns:p14="http://schemas.microsoft.com/office/powerpoint/2010/main" val="29218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7" y="812529"/>
            <a:ext cx="720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【</a:t>
            </a:r>
            <a:r>
              <a:rPr lang="ja-JP" altLang="en-US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リボルビング払い</a:t>
            </a:r>
            <a:r>
              <a:rPr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】</a:t>
            </a:r>
            <a:endParaRPr lang="ja-JP" altLang="en-US" sz="4800" dirty="0">
              <a:solidFill>
                <a:srgbClr val="00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6580" y="1844824"/>
            <a:ext cx="86409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利用した金額にかかわらず、</a:t>
            </a:r>
            <a:endParaRPr kumimoji="1" lang="en-US" altLang="ja-JP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altLang="ja-JP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毎月一定額を支払うシステム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1043608" y="4437112"/>
            <a:ext cx="5832648" cy="1368152"/>
          </a:xfrm>
          <a:prstGeom prst="wedgeRoundRectCallout">
            <a:avLst>
              <a:gd name="adj1" fmla="val -41577"/>
              <a:gd name="adj2" fmla="val 702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借金の全体像が</a:t>
            </a:r>
            <a:endParaRPr kumimoji="1" lang="en-US" altLang="ja-JP" sz="36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わかりにくくなるので危険！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6810" y="91371"/>
            <a:ext cx="506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多様化する支払い方法</a:t>
            </a:r>
          </a:p>
        </p:txBody>
      </p:sp>
    </p:spTree>
    <p:extLst>
      <p:ext uri="{BB962C8B-B14F-4D97-AF65-F5344CB8AC3E}">
        <p14:creationId xmlns:p14="http://schemas.microsoft.com/office/powerpoint/2010/main" val="215855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716871"/>
            <a:ext cx="8154951" cy="44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1767438" y="5589240"/>
            <a:ext cx="5972914" cy="648072"/>
          </a:xfrm>
          <a:prstGeom prst="wedgeRoundRectCallout">
            <a:avLst>
              <a:gd name="adj1" fmla="val -53283"/>
              <a:gd name="adj2" fmla="val 7591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返済は続くよ、どこまでも・・・。</a:t>
            </a:r>
          </a:p>
        </p:txBody>
      </p:sp>
    </p:spTree>
    <p:extLst>
      <p:ext uri="{BB962C8B-B14F-4D97-AF65-F5344CB8AC3E}">
        <p14:creationId xmlns:p14="http://schemas.microsoft.com/office/powerpoint/2010/main" val="323684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47" y="1882459"/>
            <a:ext cx="2585453" cy="4395268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323528" y="1700808"/>
            <a:ext cx="5743854" cy="3024336"/>
          </a:xfrm>
          <a:prstGeom prst="wedgeRoundRectCallout">
            <a:avLst>
              <a:gd name="adj1" fmla="val 59228"/>
              <a:gd name="adj2" fmla="val 362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次は、</a:t>
            </a:r>
            <a:endParaRPr kumimoji="1" lang="en-US" altLang="ja-JP" sz="4800" dirty="0">
              <a:solidFill>
                <a:schemeClr val="bg1">
                  <a:lumMod val="65000"/>
                  <a:lumOff val="3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800" dirty="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消費者トラブル</a:t>
            </a:r>
            <a:r>
              <a:rPr kumimoji="1" lang="ja-JP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についてです。</a:t>
            </a:r>
          </a:p>
        </p:txBody>
      </p:sp>
    </p:spTree>
    <p:extLst>
      <p:ext uri="{BB962C8B-B14F-4D97-AF65-F5344CB8AC3E}">
        <p14:creationId xmlns:p14="http://schemas.microsoft.com/office/powerpoint/2010/main" val="93437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87624" y="195609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accent1">
                    <a:lumMod val="75000"/>
                  </a:schemeClr>
                </a:solidFill>
              </a:rPr>
              <a:t>アパートを</a:t>
            </a:r>
            <a:endParaRPr lang="en-US" altLang="ja-JP" sz="6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6000" b="1" dirty="0">
                <a:solidFill>
                  <a:schemeClr val="accent1">
                    <a:lumMod val="75000"/>
                  </a:schemeClr>
                </a:solidFill>
              </a:rPr>
              <a:t>　　借りるとき</a:t>
            </a:r>
            <a:endParaRPr kumimoji="1" lang="ja-JP" alt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685471" y="5229199"/>
            <a:ext cx="5838857" cy="720081"/>
          </a:xfrm>
          <a:prstGeom prst="wedgeRoundRectCallout">
            <a:avLst>
              <a:gd name="adj1" fmla="val -53075"/>
              <a:gd name="adj2" fmla="val 853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いつかひとり暮らししてみたい・・。</a:t>
            </a:r>
          </a:p>
        </p:txBody>
      </p:sp>
    </p:spTree>
    <p:extLst>
      <p:ext uri="{BB962C8B-B14F-4D97-AF65-F5344CB8AC3E}">
        <p14:creationId xmlns:p14="http://schemas.microsoft.com/office/powerpoint/2010/main" val="2910031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8393"/>
            <a:ext cx="994971" cy="9744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2581" y="260648"/>
            <a:ext cx="557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退去時のトラブル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35696" y="1412776"/>
            <a:ext cx="511256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敷金が返ってこない！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7389" y="2774831"/>
            <a:ext cx="866071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原状回復</a:t>
            </a:r>
            <a:r>
              <a:rPr kumimoji="1" lang="ja-JP" alt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のために高額な請求がきた！</a:t>
            </a:r>
            <a:endParaRPr kumimoji="1" lang="ja-JP" altLang="en-US" sz="4000" b="1" dirty="0">
              <a:solidFill>
                <a:schemeClr val="bg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0" y="4221088"/>
            <a:ext cx="619268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原状回復</a:t>
            </a:r>
            <a:r>
              <a:rPr kumimoji="1" lang="ja-JP" alt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ってなんだ？</a:t>
            </a:r>
            <a:endParaRPr kumimoji="1" lang="ja-JP" altLang="en-US" sz="4000" b="1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0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8393"/>
            <a:ext cx="994971" cy="9744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3769" y="404664"/>
            <a:ext cx="85364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借り主には、</a:t>
            </a:r>
            <a:endParaRPr lang="en-US" altLang="ja-JP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4800" b="1" dirty="0">
                <a:solidFill>
                  <a:srgbClr val="0000FF"/>
                </a:solidFill>
              </a:rPr>
              <a:t>　</a:t>
            </a:r>
            <a:r>
              <a:rPr lang="ja-JP" altLang="en-US" sz="5400" b="1" dirty="0">
                <a:solidFill>
                  <a:srgbClr val="0000FF"/>
                </a:solidFill>
              </a:rPr>
              <a:t>「原状回復義務」</a:t>
            </a:r>
            <a:endParaRPr lang="en-US" altLang="ja-JP" sz="5400" b="1" dirty="0">
              <a:solidFill>
                <a:srgbClr val="0000FF"/>
              </a:solidFill>
            </a:endParaRPr>
          </a:p>
          <a:p>
            <a:r>
              <a:rPr lang="ja-JP" altLang="en-US" sz="4800" b="1" dirty="0">
                <a:solidFill>
                  <a:srgbClr val="0000FF"/>
                </a:solidFill>
              </a:rPr>
              <a:t>　　　　　　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があります。</a:t>
            </a:r>
            <a:endParaRPr kumimoji="1" lang="ja-JP" altLang="en-US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39417" y="2924944"/>
            <a:ext cx="45365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本来の状態に戻す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997" y="3952480"/>
            <a:ext cx="770485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国土交通省が</a:t>
            </a:r>
            <a:r>
              <a:rPr kumimoji="1" lang="ja-JP" alt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「現状回復をめぐるトラブルとガイドライン」</a:t>
            </a:r>
            <a:r>
              <a:rPr kumimoji="1" lang="ja-JP" altLang="en-US" sz="4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276573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8393"/>
            <a:ext cx="994971" cy="97442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53340" y="260648"/>
            <a:ext cx="45365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本来の状態に戻す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486235"/>
            <a:ext cx="3908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自然劣化</a:t>
            </a:r>
            <a:endParaRPr kumimoji="1" lang="en-US" altLang="ja-JP" sz="3200" b="1" dirty="0">
              <a:solidFill>
                <a:schemeClr val="bg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kumimoji="1" lang="ja-JP" altLang="en-US" sz="3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（畳や床材の変色）</a:t>
            </a:r>
          </a:p>
        </p:txBody>
      </p:sp>
      <p:sp>
        <p:nvSpPr>
          <p:cNvPr id="4" name="右矢印 3"/>
          <p:cNvSpPr/>
          <p:nvPr/>
        </p:nvSpPr>
        <p:spPr>
          <a:xfrm>
            <a:off x="4529493" y="1736812"/>
            <a:ext cx="605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508103" y="1628800"/>
            <a:ext cx="3050655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貸主の負担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9215" y="2715853"/>
            <a:ext cx="3908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借主の故意・過失</a:t>
            </a:r>
            <a:endParaRPr kumimoji="1" lang="en-US" altLang="ja-JP" sz="3200" b="1" dirty="0">
              <a:solidFill>
                <a:schemeClr val="bg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sz="3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（喫煙による変色）</a:t>
            </a:r>
            <a:endParaRPr kumimoji="1" lang="ja-JP" altLang="en-US" sz="3200" b="1" dirty="0">
              <a:solidFill>
                <a:schemeClr val="bg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4529492" y="2966430"/>
            <a:ext cx="605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508102" y="2858418"/>
            <a:ext cx="3050655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借主の負担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1475657" y="4797152"/>
            <a:ext cx="6939832" cy="1104437"/>
          </a:xfrm>
          <a:prstGeom prst="wedgeRoundRectCallout">
            <a:avLst>
              <a:gd name="adj1" fmla="val -53075"/>
              <a:gd name="adj2" fmla="val 665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国土交通省のホームページでチェックできることを覚えておこう！</a:t>
            </a:r>
          </a:p>
        </p:txBody>
      </p:sp>
    </p:spTree>
    <p:extLst>
      <p:ext uri="{BB962C8B-B14F-4D97-AF65-F5344CB8AC3E}">
        <p14:creationId xmlns:p14="http://schemas.microsoft.com/office/powerpoint/2010/main" val="1199405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5182" y="1187772"/>
            <a:ext cx="88536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大学のサークルに入った！</a:t>
            </a:r>
            <a:endParaRPr kumimoji="1" lang="en-US" altLang="ja-JP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先輩から、</a:t>
            </a:r>
            <a:endParaRPr kumimoji="1" lang="en-US" altLang="ja-JP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4800" b="1" dirty="0">
                <a:solidFill>
                  <a:srgbClr val="0000FF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「いいもうけ話があるんだけど。」</a:t>
            </a:r>
            <a:endParaRPr kumimoji="1" lang="en-US" altLang="ja-JP" sz="4800" b="1" dirty="0">
              <a:solidFill>
                <a:srgbClr val="0000FF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と声をかけられた。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6810" y="91371"/>
            <a:ext cx="506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消費者トラブル</a:t>
            </a:r>
          </a:p>
        </p:txBody>
      </p:sp>
    </p:spTree>
    <p:extLst>
      <p:ext uri="{BB962C8B-B14F-4D97-AF65-F5344CB8AC3E}">
        <p14:creationId xmlns:p14="http://schemas.microsoft.com/office/powerpoint/2010/main" val="3596049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139996" y="620688"/>
            <a:ext cx="87524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友達やサークルの仲間に、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「いいもうけ話がある」と言って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組織の会員にして商品を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買わせ、さらにその会員が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他の友人に話を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持ちかける・・・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147" y="0"/>
            <a:ext cx="3926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【</a:t>
            </a:r>
            <a:r>
              <a:rPr kumimoji="1" lang="ja-JP" altLang="en-US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マルチ商法</a:t>
            </a:r>
            <a:r>
              <a:rPr kumimoji="1"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】</a:t>
            </a:r>
            <a:endParaRPr kumimoji="1" lang="ja-JP" altLang="en-US" sz="4800" dirty="0">
              <a:solidFill>
                <a:srgbClr val="00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pic>
        <p:nvPicPr>
          <p:cNvPr id="12" name="Picture 2" descr="無限連鎖講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56" y="2842504"/>
            <a:ext cx="4336844" cy="390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41474" y="2276872"/>
            <a:ext cx="9105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accent2"/>
                </a:solidFill>
              </a:rPr>
              <a:t>１．消費生活センターの</a:t>
            </a:r>
            <a:endParaRPr lang="en-US" altLang="ja-JP" sz="6000" b="1" dirty="0">
              <a:solidFill>
                <a:schemeClr val="accent2"/>
              </a:solidFill>
            </a:endParaRPr>
          </a:p>
          <a:p>
            <a:r>
              <a:rPr lang="ja-JP" altLang="en-US" sz="6000" b="1" dirty="0">
                <a:solidFill>
                  <a:schemeClr val="accent2"/>
                </a:solidFill>
              </a:rPr>
              <a:t>　　　　　　　　　役割</a:t>
            </a:r>
            <a:endParaRPr kumimoji="1" lang="ja-JP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391516" y="980728"/>
            <a:ext cx="8356948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簡単にもうかる話は</a:t>
            </a:r>
            <a:endParaRPr lang="en-US" altLang="ja-JP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ありません。</a:t>
            </a:r>
            <a:endParaRPr lang="en-US" altLang="ja-JP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大切なお金だけでなく、</a:t>
            </a:r>
            <a:endParaRPr lang="en-US" altLang="ja-JP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友達まで失ってしまうかもしれません・・・。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147" y="0"/>
            <a:ext cx="3926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【</a:t>
            </a:r>
            <a:r>
              <a:rPr kumimoji="1" lang="ja-JP" altLang="en-US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マルチ商法</a:t>
            </a:r>
            <a:r>
              <a:rPr kumimoji="1" lang="en-US" altLang="ja-JP" sz="48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】</a:t>
            </a:r>
            <a:endParaRPr kumimoji="1" lang="ja-JP" altLang="en-US" sz="4800" dirty="0">
              <a:solidFill>
                <a:srgbClr val="00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603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800178" y="1216207"/>
            <a:ext cx="2619694" cy="10974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携帯電話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642910" y="1216206"/>
            <a:ext cx="2619694" cy="1097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スマホ</a:t>
            </a:r>
          </a:p>
        </p:txBody>
      </p:sp>
      <p:sp>
        <p:nvSpPr>
          <p:cNvPr id="3" name="不等号 2"/>
          <p:cNvSpPr/>
          <p:nvPr/>
        </p:nvSpPr>
        <p:spPr>
          <a:xfrm>
            <a:off x="3906191" y="1397842"/>
            <a:ext cx="1234217" cy="864097"/>
          </a:xfrm>
          <a:prstGeom prst="mathNotEqual">
            <a:avLst>
              <a:gd name="adj1" fmla="val 23520"/>
              <a:gd name="adj2" fmla="val 4200000"/>
              <a:gd name="adj3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822730" y="3448115"/>
            <a:ext cx="2619694" cy="1097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パソコン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5652120" y="3448115"/>
            <a:ext cx="2619694" cy="1097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スマホ</a:t>
            </a:r>
          </a:p>
        </p:txBody>
      </p:sp>
      <p:sp>
        <p:nvSpPr>
          <p:cNvPr id="4" name="等号 3"/>
          <p:cNvSpPr/>
          <p:nvPr/>
        </p:nvSpPr>
        <p:spPr>
          <a:xfrm>
            <a:off x="3875229" y="3788520"/>
            <a:ext cx="1265179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フローチャート : 結合子 8"/>
          <p:cNvSpPr/>
          <p:nvPr/>
        </p:nvSpPr>
        <p:spPr>
          <a:xfrm>
            <a:off x="4177740" y="3579113"/>
            <a:ext cx="235901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4757060" y="4292576"/>
            <a:ext cx="235901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1685472" y="5229199"/>
            <a:ext cx="5118776" cy="887366"/>
          </a:xfrm>
          <a:prstGeom prst="wedgeRoundRectCallout">
            <a:avLst>
              <a:gd name="adj1" fmla="val -53075"/>
              <a:gd name="adj2" fmla="val 853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スマホは情報が詰まった小型化したパソコン</a:t>
            </a:r>
            <a:r>
              <a:rPr kumimoji="1" lang="ja-JP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537423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787407" y="3018110"/>
            <a:ext cx="7569179" cy="24277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○不特定多数の人に見られて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しまう可能性が出てくる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○自分と関わる人たちに大変な</a:t>
            </a:r>
            <a:endParaRPr kumimoji="1"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迷惑をかけてしまう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3308" y="620321"/>
            <a:ext cx="8253251" cy="1754326"/>
          </a:xfrm>
          <a:prstGeom prst="rect">
            <a:avLst/>
          </a:prstGeom>
          <a:noFill/>
          <a:ln w="317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・自分自身のデータ　　・写真や動画</a:t>
            </a:r>
            <a:endParaRPr kumimoji="1"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・購入した音楽やアプリ　　・メール</a:t>
            </a:r>
            <a:endParaRPr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・スケジュール　　・アドレス帳など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308" y="2403615"/>
            <a:ext cx="768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無くしてしまうと言うことは・・・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35546"/>
            <a:ext cx="4976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スマホの中には・・・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871696" y="5589241"/>
            <a:ext cx="540060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しっかり自衛を！</a:t>
            </a:r>
          </a:p>
        </p:txBody>
      </p:sp>
    </p:spTree>
    <p:extLst>
      <p:ext uri="{BB962C8B-B14F-4D97-AF65-F5344CB8AC3E}">
        <p14:creationId xmlns:p14="http://schemas.microsoft.com/office/powerpoint/2010/main" val="38884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59631" y="1268760"/>
            <a:ext cx="859651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ja-JP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【</a:t>
            </a:r>
            <a:r>
              <a:rPr lang="ja-JP" altLang="en-US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ワンクリック請求</a:t>
            </a:r>
            <a:r>
              <a:rPr lang="en-US" altLang="ja-JP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】</a:t>
            </a:r>
            <a:r>
              <a:rPr lang="ja-JP" altLang="en-US" sz="4800" b="1" dirty="0">
                <a:solidFill>
                  <a:srgbClr val="0000FF"/>
                </a:solidFill>
              </a:rPr>
              <a:t>　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58775"/>
            <a:ext cx="2538422" cy="253842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687399" y="3964672"/>
            <a:ext cx="551989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とにかく</a:t>
            </a:r>
            <a:r>
              <a:rPr lang="ja-JP" altLang="en-US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無視！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80609" y="1268760"/>
            <a:ext cx="859651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ja-JP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【</a:t>
            </a:r>
            <a:r>
              <a:rPr lang="ja-JP" altLang="en-US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サクラサイト商法</a:t>
            </a:r>
            <a:r>
              <a:rPr lang="en-US" altLang="ja-JP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】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3609" y="3140968"/>
            <a:ext cx="532859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安易に相手を</a:t>
            </a:r>
            <a:r>
              <a:rPr lang="ja-JP" altLang="en-US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信用しない！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pic>
        <p:nvPicPr>
          <p:cNvPr id="14" name="Picture 3" descr="アリジーゴク_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82" y="3140968"/>
            <a:ext cx="2986602" cy="29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" y="5784758"/>
            <a:ext cx="1006633" cy="98584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83976" y="908720"/>
            <a:ext cx="822716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クーリング・オフはできません。　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4304" y="2060848"/>
            <a:ext cx="58326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返品はできないの？</a:t>
            </a:r>
            <a:r>
              <a:rPr lang="ja-JP" altLang="en-US" sz="4800" b="1" dirty="0">
                <a:solidFill>
                  <a:srgbClr val="0000FF"/>
                </a:solidFill>
              </a:rPr>
              <a:t>　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7619" y="0"/>
            <a:ext cx="903649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ja-JP" sz="54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【</a:t>
            </a:r>
            <a:r>
              <a:rPr lang="ja-JP" altLang="en-US" sz="54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インターネット通信販売</a:t>
            </a:r>
            <a:r>
              <a:rPr lang="en-US" altLang="ja-JP" sz="54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】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9218" y="3530624"/>
            <a:ext cx="30492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返品特約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01249" y="4581128"/>
            <a:ext cx="714143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返品の可否や条件などが</a:t>
            </a:r>
            <a:endParaRPr lang="en-US" altLang="ja-JP" sz="4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表示されている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3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" y="5462526"/>
            <a:ext cx="1335660" cy="13080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10788" y="764704"/>
            <a:ext cx="7892543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激安のブランド品。</a:t>
            </a:r>
            <a:endParaRPr lang="en-US" altLang="ja-JP" sz="5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届いた物を見てみたら、</a:t>
            </a:r>
            <a:endParaRPr lang="en-US" altLang="ja-JP" sz="5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偽物だった・・・。</a:t>
            </a:r>
            <a:endParaRPr lang="en-US" altLang="ja-JP" sz="5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でも、安かったから</a:t>
            </a:r>
            <a:endParaRPr lang="en-US" altLang="ja-JP" sz="5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まっいいか・・。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444643" y="5661248"/>
            <a:ext cx="6624737" cy="660226"/>
          </a:xfrm>
          <a:prstGeom prst="wedgeRoundRectCallout">
            <a:avLst>
              <a:gd name="adj1" fmla="val -47500"/>
              <a:gd name="adj2" fmla="val 7649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安いからには何かあるよ・・。</a:t>
            </a:r>
          </a:p>
        </p:txBody>
      </p:sp>
    </p:spTree>
    <p:extLst>
      <p:ext uri="{BB962C8B-B14F-4D97-AF65-F5344CB8AC3E}">
        <p14:creationId xmlns:p14="http://schemas.microsoft.com/office/powerpoint/2010/main" val="35103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" y="5462526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303" y="476672"/>
            <a:ext cx="903649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安心して消費生活を送るために</a:t>
            </a: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　</a:t>
            </a:r>
            <a:endParaRPr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767301" y="2276872"/>
            <a:ext cx="7549115" cy="2604630"/>
          </a:xfrm>
          <a:prstGeom prst="wedgeRoundRectCallout">
            <a:avLst>
              <a:gd name="adj1" fmla="val -41385"/>
              <a:gd name="adj2" fmla="val 801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正しい販売をしている</a:t>
            </a:r>
            <a:endParaRPr kumimoji="1" lang="en-US" altLang="ja-JP" sz="54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業者を選ぼう！</a:t>
            </a:r>
          </a:p>
        </p:txBody>
      </p:sp>
    </p:spTree>
    <p:extLst>
      <p:ext uri="{BB962C8B-B14F-4D97-AF65-F5344CB8AC3E}">
        <p14:creationId xmlns:p14="http://schemas.microsoft.com/office/powerpoint/2010/main" val="2560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D:\アリンコ画像関係\消費生活センター_キャラクター\JPG\アリンシュタイン\アリンシュタイン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2475348"/>
            <a:ext cx="2736304" cy="34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139996" y="1628800"/>
            <a:ext cx="6108298" cy="2808312"/>
          </a:xfrm>
          <a:prstGeom prst="wedgeRoundRectCallout">
            <a:avLst>
              <a:gd name="adj1" fmla="val 56216"/>
              <a:gd name="adj2" fmla="val 399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7826" y="2492896"/>
            <a:ext cx="413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424" y="1878794"/>
            <a:ext cx="6068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今日の話は</a:t>
            </a:r>
            <a:endParaRPr lang="en-US" altLang="ja-JP" sz="48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よく分かったかな？</a:t>
            </a:r>
            <a:endParaRPr lang="en-US" altLang="ja-JP" sz="48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では、最後にもう一度。</a:t>
            </a:r>
            <a:endParaRPr kumimoji="1" lang="ja-JP" altLang="en-US" sz="48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08520" y="119675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「こんなのアリ！？」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と思ったら、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消費生活センターへ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　　　　　　　</a:t>
            </a:r>
            <a:endParaRPr lang="en-US" altLang="ja-JP" sz="6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3" descr="アリジーゴク_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11560"/>
            <a:ext cx="2531789" cy="233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323528" y="4190615"/>
            <a:ext cx="3176744" cy="12896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秘密厳守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3708296" y="4947134"/>
            <a:ext cx="2359086" cy="11694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無料</a:t>
            </a:r>
          </a:p>
        </p:txBody>
      </p:sp>
    </p:spTree>
    <p:extLst>
      <p:ext uri="{BB962C8B-B14F-4D97-AF65-F5344CB8AC3E}">
        <p14:creationId xmlns:p14="http://schemas.microsoft.com/office/powerpoint/2010/main" val="206191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9996" y="908720"/>
            <a:ext cx="786653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○消費生活センターの業務</a:t>
            </a:r>
            <a:r>
              <a:rPr lang="ja-JP" altLang="en-US" sz="5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　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083905" y="2907277"/>
            <a:ext cx="2684054" cy="21779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22511" y="3660349"/>
            <a:ext cx="2232248" cy="887422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ja-JP" altLang="en-US" sz="7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啓発</a:t>
            </a:r>
            <a:endParaRPr lang="en-US" altLang="ja-JP" sz="7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220072" y="2881315"/>
            <a:ext cx="2646466" cy="22038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26771" y="3675675"/>
            <a:ext cx="2180350" cy="889859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ja-JP" altLang="en-US" sz="7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相談</a:t>
            </a:r>
            <a:endParaRPr lang="en-US" altLang="ja-JP" sz="7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16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アリンコ画像関係\消費生活センター_キャラクター\JPG\アリンコ\アリンコ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4367"/>
            <a:ext cx="2411760" cy="37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7826" y="2060848"/>
            <a:ext cx="64482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　</a:t>
            </a:r>
            <a:r>
              <a:rPr lang="ja-JP" alt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ご静聴ありがとうございました。</a:t>
            </a:r>
            <a:endParaRPr lang="en-US" altLang="ja-JP" sz="5400" dirty="0">
              <a:solidFill>
                <a:schemeClr val="accent2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400"/>
              </a:lnSpc>
            </a:pPr>
            <a:endParaRPr lang="en-US" altLang="ja-JP" sz="5400" dirty="0">
              <a:solidFill>
                <a:schemeClr val="bg1">
                  <a:lumMod val="65000"/>
                  <a:lumOff val="3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4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862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2"/>
                </a:solidFill>
              </a:rPr>
              <a:t>１．消費生活センターの役割</a:t>
            </a:r>
            <a:endParaRPr kumimoji="1" lang="ja-JP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798" y="971689"/>
            <a:ext cx="300827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啓発業務</a:t>
            </a:r>
            <a:endParaRPr lang="ja-JP" altLang="en-US" sz="5400" dirty="0">
              <a:solidFill>
                <a:schemeClr val="bg1">
                  <a:lumMod val="65000"/>
                  <a:lumOff val="35000"/>
                </a:schemeClr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0798" y="2951954"/>
            <a:ext cx="9112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○</a:t>
            </a:r>
            <a:r>
              <a:rPr kumimoji="1"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消費者被害の未然防止</a:t>
            </a:r>
            <a:endParaRPr kumimoji="1"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kumimoji="1" lang="en-US" altLang="ja-JP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●暮らしに役立つ情報提供や講座の開催</a:t>
            </a:r>
            <a:endParaRPr kumimoji="1" lang="ja-JP" altLang="en-US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5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093931" y="1282117"/>
            <a:ext cx="2791526" cy="16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相談員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569347" y="4348021"/>
            <a:ext cx="2232248" cy="1097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消費者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350897" y="4348019"/>
            <a:ext cx="2232248" cy="1097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業者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1475656" y="2707692"/>
            <a:ext cx="1742545" cy="14413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078594" y="2980218"/>
            <a:ext cx="1485294" cy="126805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978713" y="4863427"/>
            <a:ext cx="3262683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5593324" y="2759393"/>
            <a:ext cx="1873697" cy="13896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326884" y="1752611"/>
            <a:ext cx="2139788" cy="12276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アドバイス</a:t>
            </a:r>
            <a:endParaRPr kumimoji="1" lang="en-US" altLang="ja-JP" sz="2800" b="1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窓口紹介</a:t>
            </a:r>
            <a:endParaRPr kumimoji="1" lang="ja-JP" altLang="en-US" sz="2800" b="1" dirty="0">
              <a:solidFill>
                <a:schemeClr val="bg1">
                  <a:lumMod val="65000"/>
                  <a:lumOff val="3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2804" y="116632"/>
            <a:ext cx="308028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</a:rPr>
              <a:t>相談業務</a:t>
            </a:r>
            <a:endParaRPr lang="ja-JP" altLang="en-US" sz="5400" dirty="0">
              <a:solidFill>
                <a:schemeClr val="bg1">
                  <a:lumMod val="65000"/>
                  <a:lumOff val="35000"/>
                </a:schemeClr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62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774" y="2165380"/>
            <a:ext cx="70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chemeClr val="accent2"/>
                </a:solidFill>
              </a:rPr>
              <a:t>２．契約とは？</a:t>
            </a:r>
            <a:endParaRPr kumimoji="1" lang="ja-JP" alt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183" y="1100561"/>
            <a:ext cx="928276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00"/>
              </a:lnSpc>
            </a:pPr>
            <a:r>
              <a:rPr lang="ja-JP" alt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ea"/>
              </a:rPr>
              <a:t>Ａ．コンビニでジュースを買う</a:t>
            </a:r>
            <a:endParaRPr lang="en-US" altLang="ja-JP" sz="4400" b="1" dirty="0">
              <a:solidFill>
                <a:schemeClr val="bg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6700"/>
              </a:lnSpc>
            </a:pPr>
            <a:r>
              <a:rPr lang="ja-JP" altLang="en-US" sz="4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Ｂ．バスに乗る</a:t>
            </a:r>
            <a:endParaRPr lang="en-US" altLang="ja-JP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6700"/>
              </a:lnSpc>
            </a:pPr>
            <a:r>
              <a:rPr lang="ja-JP" altLang="en-US" sz="4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Ｃ．スマホで音楽をダウンロード</a:t>
            </a:r>
            <a:endParaRPr lang="en-US" altLang="ja-JP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6700"/>
              </a:lnSpc>
            </a:pPr>
            <a:r>
              <a:rPr lang="ja-JP" altLang="en-US" sz="4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Ｄ．病院で診察してもらう</a:t>
            </a:r>
            <a:endParaRPr lang="en-US" altLang="ja-JP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6700"/>
              </a:lnSpc>
            </a:pPr>
            <a:r>
              <a:rPr lang="ja-JP" altLang="en-US" sz="4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Ｅ．レストランで食事をする</a:t>
            </a:r>
            <a:endParaRPr lang="en-US" altLang="ja-JP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6700"/>
              </a:lnSpc>
            </a:pPr>
            <a:r>
              <a:rPr lang="ja-JP" altLang="en-US" sz="4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Ｆ．友達と映画を観る約束をする</a:t>
            </a:r>
            <a:endParaRPr lang="en-US" altLang="ja-JP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247" y="489019"/>
            <a:ext cx="812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chemeClr val="accent5">
                    <a:lumMod val="75000"/>
                  </a:schemeClr>
                </a:solidFill>
              </a:rPr>
              <a:t>Q.</a:t>
            </a:r>
            <a:r>
              <a:rPr lang="ja-JP" altLang="en-US" sz="4400" b="1" dirty="0">
                <a:solidFill>
                  <a:schemeClr val="accent5">
                    <a:lumMod val="75000"/>
                  </a:schemeClr>
                </a:solidFill>
              </a:rPr>
              <a:t>この中で「契約」はどれ？</a:t>
            </a:r>
            <a:endParaRPr kumimoji="1" lang="ja-JP" alt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ドーナツ 12"/>
          <p:cNvSpPr/>
          <p:nvPr/>
        </p:nvSpPr>
        <p:spPr>
          <a:xfrm>
            <a:off x="40247" y="1258460"/>
            <a:ext cx="756393" cy="823373"/>
          </a:xfrm>
          <a:prstGeom prst="donut">
            <a:avLst>
              <a:gd name="adj" fmla="val 1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ドーナツ 14"/>
          <p:cNvSpPr/>
          <p:nvPr/>
        </p:nvSpPr>
        <p:spPr>
          <a:xfrm>
            <a:off x="70855" y="2081833"/>
            <a:ext cx="756393" cy="823373"/>
          </a:xfrm>
          <a:prstGeom prst="donut">
            <a:avLst>
              <a:gd name="adj" fmla="val 1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ドーナツ 16"/>
          <p:cNvSpPr/>
          <p:nvPr/>
        </p:nvSpPr>
        <p:spPr>
          <a:xfrm>
            <a:off x="40247" y="2900982"/>
            <a:ext cx="756393" cy="823373"/>
          </a:xfrm>
          <a:prstGeom prst="donut">
            <a:avLst>
              <a:gd name="adj" fmla="val 1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ドーナツ 17"/>
          <p:cNvSpPr/>
          <p:nvPr/>
        </p:nvSpPr>
        <p:spPr>
          <a:xfrm>
            <a:off x="48416" y="3724355"/>
            <a:ext cx="756393" cy="823373"/>
          </a:xfrm>
          <a:prstGeom prst="donut">
            <a:avLst>
              <a:gd name="adj" fmla="val 1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ドーナツ 18"/>
          <p:cNvSpPr/>
          <p:nvPr/>
        </p:nvSpPr>
        <p:spPr>
          <a:xfrm>
            <a:off x="70856" y="4547728"/>
            <a:ext cx="756393" cy="823373"/>
          </a:xfrm>
          <a:prstGeom prst="donut">
            <a:avLst>
              <a:gd name="adj" fmla="val 1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462527"/>
            <a:ext cx="1335660" cy="13080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85471" y="6361541"/>
            <a:ext cx="2238457" cy="369332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こんなのアリ！？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6361541"/>
            <a:ext cx="75983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ja-JP" altLang="en-US" b="1" dirty="0">
                <a:solidFill>
                  <a:schemeClr val="tx2">
                    <a:lumMod val="25000"/>
                  </a:schemeClr>
                </a:solidFill>
              </a:rPr>
              <a:t>検索</a:t>
            </a:r>
            <a:endParaRPr kumimoji="1" lang="ja-JP" alt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 rot="1219008">
            <a:off x="4613044" y="64415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8" y="6379620"/>
            <a:ext cx="432048" cy="3512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8294" y="6348151"/>
            <a:ext cx="23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＠</a:t>
            </a:r>
            <a:r>
              <a:rPr kumimoji="1" lang="en-US" altLang="ja-JP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MiyazakiArinko</a:t>
            </a:r>
            <a:endParaRPr kumimoji="1" lang="ja-JP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1724" y="796399"/>
            <a:ext cx="886818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00"/>
              </a:lnSpc>
            </a:pPr>
            <a:r>
              <a:rPr lang="en-US" altLang="ja-JP" sz="6000" b="1" dirty="0">
                <a:solidFill>
                  <a:srgbClr val="0000FF"/>
                </a:solidFill>
              </a:rPr>
              <a:t>【</a:t>
            </a:r>
            <a:r>
              <a:rPr lang="ja-JP" altLang="en-US" sz="6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契約</a:t>
            </a:r>
            <a:r>
              <a:rPr lang="en-US" altLang="ja-JP" sz="6000" b="1" dirty="0">
                <a:solidFill>
                  <a:srgbClr val="0000FF"/>
                </a:solidFill>
              </a:rPr>
              <a:t>】</a:t>
            </a:r>
          </a:p>
          <a:p>
            <a:pPr>
              <a:lnSpc>
                <a:spcPts val="25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endParaRPr lang="en-US" altLang="ja-JP" sz="4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6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　法的な責任が生じる</a:t>
            </a:r>
            <a:endParaRPr lang="en-US" altLang="ja-JP" sz="6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0"/>
              </a:lnSpc>
            </a:pPr>
            <a:r>
              <a:rPr lang="ja-JP" altLang="en-US" sz="6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　約束事</a:t>
            </a:r>
            <a:endParaRPr lang="en-US" altLang="ja-JP" sz="6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1557" y="3849777"/>
            <a:ext cx="7824575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00"/>
              </a:lnSpc>
            </a:pPr>
            <a:r>
              <a:rPr lang="en-US" altLang="ja-JP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ja-JP" altLang="en-US" sz="4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契約違反をすると・・</a:t>
            </a:r>
            <a:endParaRPr lang="en-US" altLang="ja-JP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560" y="4827232"/>
            <a:ext cx="8868183" cy="88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00"/>
              </a:lnSpc>
            </a:pPr>
            <a:r>
              <a:rPr lang="ja-JP" alt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  <a:r>
              <a:rPr lang="ja-JP" altLang="en-US" sz="5400" b="1" dirty="0">
                <a:solidFill>
                  <a:srgbClr val="0000FF"/>
                </a:solidFill>
              </a:rPr>
              <a:t>法的な罰則を受けます</a:t>
            </a:r>
            <a:endParaRPr lang="en-US" altLang="ja-JP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ネオン">
  <a:themeElements>
    <a:clrScheme name="ユーザー定義 1">
      <a:dk1>
        <a:sysClr val="windowText" lastClr="000000"/>
      </a:dk1>
      <a:lt1>
        <a:sysClr val="window" lastClr="FFFFFF"/>
      </a:lt1>
      <a:dk2>
        <a:srgbClr val="FFC000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6057</TotalTime>
  <Words>932</Words>
  <Application>Microsoft Office PowerPoint</Application>
  <PresentationFormat>画面に合わせる (4:3)</PresentationFormat>
  <Paragraphs>297</Paragraphs>
  <Slides>40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2" baseType="lpstr">
      <vt:lpstr>AR Pゴシック体S</vt:lpstr>
      <vt:lpstr>AR P丸ゴシック体E</vt:lpstr>
      <vt:lpstr>HGP創英角ﾎﾟｯﾌﾟ体</vt:lpstr>
      <vt:lpstr>HGS創英角ﾎﾟｯﾌﾟ体</vt:lpstr>
      <vt:lpstr>HGｺﾞｼｯｸM</vt:lpstr>
      <vt:lpstr>ＭＳ Ｐゴシック</vt:lpstr>
      <vt:lpstr>ＭＳ ゴシック</vt:lpstr>
      <vt:lpstr>Calibri</vt:lpstr>
      <vt:lpstr>Century Gothic</vt:lpstr>
      <vt:lpstr>Verdana</vt:lpstr>
      <vt:lpstr>Wingdings 2</vt:lpstr>
      <vt:lpstr>ネオン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宮崎県庁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綾子</dc:creator>
  <cp:lastModifiedBy>鶴田 尚也</cp:lastModifiedBy>
  <cp:revision>440</cp:revision>
  <cp:lastPrinted>2017-02-13T00:38:00Z</cp:lastPrinted>
  <dcterms:created xsi:type="dcterms:W3CDTF">2015-02-09T07:15:25Z</dcterms:created>
  <dcterms:modified xsi:type="dcterms:W3CDTF">2018-03-02T08:45:51Z</dcterms:modified>
</cp:coreProperties>
</file>