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6"/>
  </p:notesMasterIdLst>
  <p:handoutMasterIdLst>
    <p:handoutMasterId r:id="rId7"/>
  </p:handoutMasterIdLst>
  <p:sldIdLst>
    <p:sldId id="503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da, Katsuto" initials="" lastIdx="1" clrIdx="0"/>
  <p:cmAuthor id="2" name="Matsuda, Yoshihis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002060"/>
    <a:srgbClr val="2180FF"/>
    <a:srgbClr val="000000"/>
    <a:srgbClr val="FFFF00"/>
    <a:srgbClr val="45AB85"/>
    <a:srgbClr val="FF0000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5874" autoAdjust="0"/>
  </p:normalViewPr>
  <p:slideViewPr>
    <p:cSldViewPr>
      <p:cViewPr varScale="1">
        <p:scale>
          <a:sx n="99" d="100"/>
          <a:sy n="99" d="100"/>
        </p:scale>
        <p:origin x="1157" y="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856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D63C4C-59E0-43CC-A236-0EAA8E29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D5B04D-876E-4140-A288-6937EC258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6164619-79C6-44E3-A911-9D7366DBB7B6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4A34DD-7A56-449C-BD8A-D45C4E481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CE90C57-A3F7-452D-A434-15DAFF2D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1B4ED8-CF1A-4BC2-8C03-D21FACEA9C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A61CCFD-5E35-4462-8CCB-D00D6CC8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713A9F-C679-4DC3-BC94-B2585CDF5A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63C5D-C2D7-4146-BE7B-6474A1908A40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327D24-7FB7-4440-8948-3D71A102B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21341C-0979-4EBA-8EC8-0E8E8B5F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1CD0F8-83B2-481E-9E5F-70D23F3A8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924BDB-C137-4502-BB04-FA1B9D379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E7E22-911A-4F9B-B6A7-B2D5052E0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BC1EE6AF-5BF2-44BC-8785-532BD81484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71613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514600" y="1308100"/>
            <a:ext cx="6705600" cy="596900"/>
          </a:xfrm>
          <a:prstGeom prst="rect">
            <a:avLst/>
          </a:prstGeom>
        </p:spPr>
        <p:txBody>
          <a:bodyPr lIns="83973" tIns="41987" rIns="83973" bIns="41987"/>
          <a:lstStyle>
            <a:lvl1pPr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514600" y="2743200"/>
            <a:ext cx="6705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3973" tIns="41987" rIns="83973" bIns="41987" numCol="1" anchor="t" anchorCtr="0" compatLnSpc="1">
            <a:prstTxWarp prst="textNoShape">
              <a:avLst/>
            </a:prstTxWarp>
          </a:bodyPr>
          <a:lstStyle>
            <a:lvl1pPr marL="0" indent="0">
              <a:buFont typeface="ＭＳ Ｐゴシック" pitchFamily="-109" charset="-128"/>
              <a:buNone/>
              <a:defRPr sz="2400">
                <a:solidFill>
                  <a:srgbClr val="4B4B4B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70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4823761-6ADE-49CC-82FD-4D59142289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9313"/>
            <a:ext cx="9906000" cy="39687"/>
          </a:xfrm>
          <a:prstGeom prst="rect">
            <a:avLst/>
          </a:prstGeom>
          <a:solidFill>
            <a:srgbClr val="824BB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1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>
            <a:extLst>
              <a:ext uri="{FF2B5EF4-FFF2-40B4-BE49-F238E27FC236}">
                <a16:creationId xmlns:a16="http://schemas.microsoft.com/office/drawing/2014/main" id="{5BB014BE-7928-464B-90A2-459990CE23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7">
            <a:extLst>
              <a:ext uri="{FF2B5EF4-FFF2-40B4-BE49-F238E27FC236}">
                <a16:creationId xmlns:a16="http://schemas.microsoft.com/office/drawing/2014/main" id="{EFEFDEA6-3396-49F9-9504-D7413A3886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extLst>
              <a:ext uri="{FF2B5EF4-FFF2-40B4-BE49-F238E27FC236}">
                <a16:creationId xmlns:a16="http://schemas.microsoft.com/office/drawing/2014/main" id="{31267EC3-6C84-4E9B-A7B1-AC4528F9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E07A024-0348-4F2B-A4D3-C4DFA888C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08113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5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>
            <a:extLst>
              <a:ext uri="{FF2B5EF4-FFF2-40B4-BE49-F238E27FC236}">
                <a16:creationId xmlns:a16="http://schemas.microsoft.com/office/drawing/2014/main" id="{ABD94C8C-E5BD-4E26-AEA0-04D025A58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9296400" cy="44608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980728"/>
            <a:ext cx="9296400" cy="435133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2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1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9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39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768" y="188640"/>
            <a:ext cx="101875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1" y="4869160"/>
            <a:ext cx="4642706" cy="1444192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宮崎県デジタル推進課</a:t>
            </a:r>
            <a:r>
              <a:rPr lang="en-US" altLang="ja-JP" dirty="0"/>
              <a:t>×</a:t>
            </a:r>
            <a:r>
              <a:rPr lang="ja-JP" altLang="en-US" dirty="0"/>
              <a:t>株式会社クニエ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5196B4BC-6ED6-4DBC-883E-3FEB4F7324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93361" y="332656"/>
            <a:ext cx="360039" cy="36004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×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1DB038-C3F5-456F-BB1B-EB9BF46862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93160" y="188640"/>
            <a:ext cx="17630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54" y="996950"/>
            <a:ext cx="1835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8DF88A87-7DAE-4EED-9084-730E3A8CA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270625"/>
            <a:ext cx="2136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9DE15256-F812-41FD-9413-FC40920D76E0}"/>
              </a:ext>
            </a:extLst>
          </p:cNvPr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703638"/>
            <a:ext cx="7954962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6409421" y="4323561"/>
            <a:ext cx="3186285" cy="14441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1363134" y="3150460"/>
            <a:ext cx="8232572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spcBef>
                <a:spcPts val="0"/>
              </a:spcBef>
              <a:defRPr sz="2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5DFEED-7D7A-45BF-A585-0007A1C6D183}"/>
              </a:ext>
            </a:extLst>
          </p:cNvPr>
          <p:cNvSpPr/>
          <p:nvPr userDrawn="1"/>
        </p:nvSpPr>
        <p:spPr>
          <a:xfrm>
            <a:off x="0" y="6553200"/>
            <a:ext cx="9925050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DCD1CA6-2991-40E8-AE3F-C3F058EC2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906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4891D46E-CB5F-4E58-9A1F-8ECAE4AA80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297988" y="6553200"/>
            <a:ext cx="557212" cy="315913"/>
          </a:xfrm>
          <a:prstGeom prst="rect">
            <a:avLst/>
          </a:prstGeom>
          <a:noFill/>
          <a:ln>
            <a:noFill/>
          </a:ln>
        </p:spPr>
        <p:txBody>
          <a:bodyPr lIns="91423" tIns="45712" rIns="91423" bIns="45712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7EEB4D8E-225E-43DF-8395-C29A7C185961}" type="slidenum">
              <a:rPr kumimoji="0" lang="en-US" altLang="ja-JP" sz="1000" smtClean="0"/>
              <a:pPr algn="r">
                <a:defRPr/>
              </a:pPr>
              <a:t>‹#›</a:t>
            </a:fld>
            <a:endParaRPr kumimoji="0" lang="en-US" altLang="ja-JP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39" r:id="rId6"/>
    <p:sldLayoutId id="2147485345" r:id="rId7"/>
    <p:sldLayoutId id="2147485348" r:id="rId8"/>
    <p:sldLayoutId id="214748534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600">
          <a:solidFill>
            <a:srgbClr val="50505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 sz="1400">
          <a:solidFill>
            <a:srgbClr val="505050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200">
          <a:solidFill>
            <a:srgbClr val="505050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defRPr kumimoji="1" sz="1000">
          <a:solidFill>
            <a:srgbClr val="505050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85722-2A54-4808-BBC7-17325D1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ja-JP" altLang="en-US" sz="2400" b="1" kern="100" dirty="0">
                <a:cs typeface="Times New Roman" panose="02020603050405020304" pitchFamily="18" charset="0"/>
              </a:rPr>
              <a:t>情報提供依頼（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RFI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）の提出様式について</a:t>
            </a:r>
            <a:br>
              <a:rPr lang="en-US" altLang="ja-JP" sz="2400" b="1" kern="100" dirty="0">
                <a:cs typeface="Times New Roman" panose="02020603050405020304" pitchFamily="18" charset="0"/>
              </a:rPr>
            </a:br>
            <a:r>
              <a:rPr lang="ja-JP" altLang="en-US" sz="2400" b="1" kern="100" dirty="0">
                <a:cs typeface="Times New Roman" panose="02020603050405020304" pitchFamily="18" charset="0"/>
              </a:rPr>
              <a:t>様式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1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：企業情報</a:t>
            </a:r>
            <a:endParaRPr kumimoji="1" lang="ja-JP" altLang="en-US" sz="24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39155C-611D-4F3C-9B70-27AFA59F31CF}"/>
              </a:ext>
            </a:extLst>
          </p:cNvPr>
          <p:cNvSpPr/>
          <p:nvPr/>
        </p:nvSpPr>
        <p:spPr>
          <a:xfrm>
            <a:off x="200480" y="908720"/>
            <a:ext cx="936104" cy="360040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20BBA-57FC-41BE-AB81-D6E433D302E7}"/>
              </a:ext>
            </a:extLst>
          </p:cNvPr>
          <p:cNvSpPr/>
          <p:nvPr/>
        </p:nvSpPr>
        <p:spPr>
          <a:xfrm>
            <a:off x="1136584" y="908720"/>
            <a:ext cx="3744416" cy="3600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貴事業者名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をご記入くださいー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26ED60-989F-4771-892B-077CED67856F}"/>
              </a:ext>
            </a:extLst>
          </p:cNvPr>
          <p:cNvSpPr/>
          <p:nvPr/>
        </p:nvSpPr>
        <p:spPr>
          <a:xfrm>
            <a:off x="200480" y="1340768"/>
            <a:ext cx="936104" cy="1512168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2E3C8CA-3000-4817-8B7E-2F3868DC3B4A}"/>
              </a:ext>
            </a:extLst>
          </p:cNvPr>
          <p:cNvSpPr/>
          <p:nvPr/>
        </p:nvSpPr>
        <p:spPr>
          <a:xfrm>
            <a:off x="4953008" y="908720"/>
            <a:ext cx="1008000" cy="360040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93F226-9EEF-4FCA-8F4A-F21BA21AF6B5}"/>
              </a:ext>
            </a:extLst>
          </p:cNvPr>
          <p:cNvSpPr/>
          <p:nvPr/>
        </p:nvSpPr>
        <p:spPr>
          <a:xfrm>
            <a:off x="5961520" y="908720"/>
            <a:ext cx="3744000" cy="3600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御事業者の所在地をご記入くださいー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DBBEB6-5CB6-44A9-BBA0-238B18E24249}"/>
              </a:ext>
            </a:extLst>
          </p:cNvPr>
          <p:cNvSpPr/>
          <p:nvPr/>
        </p:nvSpPr>
        <p:spPr>
          <a:xfrm>
            <a:off x="200480" y="2996952"/>
            <a:ext cx="936104" cy="3744416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自治体における導入・構築支援等の実績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4A2E47-8330-4083-95F7-5452995F1674}"/>
              </a:ext>
            </a:extLst>
          </p:cNvPr>
          <p:cNvSpPr/>
          <p:nvPr/>
        </p:nvSpPr>
        <p:spPr>
          <a:xfrm>
            <a:off x="1136576" y="2996952"/>
            <a:ext cx="8568952" cy="37444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下記リスト（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の推進に関するサービスをカテゴライズしたもの）のうち、他自治体での導入・構築支援等の実績があれば、リスト項目「自治体への実績　概要」に概要を記入ください（記入粒度は、例で記入している内容をご参照ください）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（事業内容について、画像、図などの添付でも差し支えございません）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E6A28F7-80E5-425E-BED7-1623A0A8EB94}"/>
              </a:ext>
            </a:extLst>
          </p:cNvPr>
          <p:cNvSpPr/>
          <p:nvPr/>
        </p:nvSpPr>
        <p:spPr>
          <a:xfrm>
            <a:off x="2144992" y="3429000"/>
            <a:ext cx="1079840" cy="216024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大区分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A68CB35-9F6C-4F1F-89B0-D9419361B86B}"/>
              </a:ext>
            </a:extLst>
          </p:cNvPr>
          <p:cNvSpPr/>
          <p:nvPr/>
        </p:nvSpPr>
        <p:spPr>
          <a:xfrm>
            <a:off x="3225296" y="3429000"/>
            <a:ext cx="2663832" cy="216024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小区分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8342266-321A-4794-9E19-A30A76F44651}"/>
              </a:ext>
            </a:extLst>
          </p:cNvPr>
          <p:cNvSpPr/>
          <p:nvPr/>
        </p:nvSpPr>
        <p:spPr>
          <a:xfrm>
            <a:off x="5889128" y="3429000"/>
            <a:ext cx="3744392" cy="216024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自治体への実績　概要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FC150B4-0DA3-4E6F-9798-CE59D44B4DE1}"/>
              </a:ext>
            </a:extLst>
          </p:cNvPr>
          <p:cNvSpPr/>
          <p:nvPr/>
        </p:nvSpPr>
        <p:spPr>
          <a:xfrm>
            <a:off x="3224832" y="3645048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クラウドサービスの導入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EC4D3B5-D170-4238-A393-ED9193AD1D11}"/>
              </a:ext>
            </a:extLst>
          </p:cNvPr>
          <p:cNvSpPr/>
          <p:nvPr/>
        </p:nvSpPr>
        <p:spPr>
          <a:xfrm>
            <a:off x="3224832" y="3861048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データベースの設計・運用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FDC8E7F-BB0A-419F-93A5-70A9A7B476C9}"/>
              </a:ext>
            </a:extLst>
          </p:cNvPr>
          <p:cNvSpPr/>
          <p:nvPr/>
        </p:nvSpPr>
        <p:spPr>
          <a:xfrm>
            <a:off x="3224832" y="4077072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ネットワークセキュリティの強化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0FD3546-FA9C-4196-89F7-11160EFEB3B8}"/>
              </a:ext>
            </a:extLst>
          </p:cNvPr>
          <p:cNvSpPr/>
          <p:nvPr/>
        </p:nvSpPr>
        <p:spPr>
          <a:xfrm>
            <a:off x="3224832" y="4293096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ソフトウェア、アプリケーションの開発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4EA29E5-0273-4110-B17A-99FC03A8D2F8}"/>
              </a:ext>
            </a:extLst>
          </p:cNvPr>
          <p:cNvSpPr/>
          <p:nvPr/>
        </p:nvSpPr>
        <p:spPr>
          <a:xfrm>
            <a:off x="3224832" y="4509120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既存システムの改修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5C51F66-7E37-47C8-AA51-8C040C452502}"/>
              </a:ext>
            </a:extLst>
          </p:cNvPr>
          <p:cNvSpPr/>
          <p:nvPr/>
        </p:nvSpPr>
        <p:spPr>
          <a:xfrm>
            <a:off x="3224832" y="4725200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ERP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CRM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等、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業務アプリケーション導入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1874178-9BE4-4772-9D06-1C01705B4EDC}"/>
              </a:ext>
            </a:extLst>
          </p:cNvPr>
          <p:cNvSpPr/>
          <p:nvPr/>
        </p:nvSpPr>
        <p:spPr>
          <a:xfrm>
            <a:off x="3224832" y="5157192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によるデータ分析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9AAEB17-0494-4EF4-8BF0-2BF5F97CE3EC}"/>
              </a:ext>
            </a:extLst>
          </p:cNvPr>
          <p:cNvSpPr/>
          <p:nvPr/>
        </p:nvSpPr>
        <p:spPr>
          <a:xfrm>
            <a:off x="3224832" y="4941168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データ分析基盤の構築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171559F-6A12-46C0-B8B5-FA4AF1E7B551}"/>
              </a:ext>
            </a:extLst>
          </p:cNvPr>
          <p:cNvSpPr/>
          <p:nvPr/>
        </p:nvSpPr>
        <p:spPr>
          <a:xfrm>
            <a:off x="3224832" y="5373216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データ可視化（ダッシュボード等）、レポート作成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7B8093-2F6D-47E9-9B71-C878D159F3A5}"/>
              </a:ext>
            </a:extLst>
          </p:cNvPr>
          <p:cNvSpPr/>
          <p:nvPr/>
        </p:nvSpPr>
        <p:spPr>
          <a:xfrm>
            <a:off x="3224832" y="5589240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業務プロセスの自動化（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RPA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0D2C5F6-DF9D-42FF-99A2-B39C423B8435}"/>
              </a:ext>
            </a:extLst>
          </p:cNvPr>
          <p:cNvSpPr/>
          <p:nvPr/>
        </p:nvSpPr>
        <p:spPr>
          <a:xfrm>
            <a:off x="3224832" y="5805264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ビジネスプロセスのデジタル化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334AC15-E689-408D-ABCF-A0CBC555CA76}"/>
              </a:ext>
            </a:extLst>
          </p:cNvPr>
          <p:cNvSpPr/>
          <p:nvPr/>
        </p:nvSpPr>
        <p:spPr>
          <a:xfrm>
            <a:off x="3224832" y="6021288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ワークフローの効率化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942130D-67A8-4F2C-B7FA-6ED5922A2366}"/>
              </a:ext>
            </a:extLst>
          </p:cNvPr>
          <p:cNvSpPr/>
          <p:nvPr/>
        </p:nvSpPr>
        <p:spPr>
          <a:xfrm>
            <a:off x="3224832" y="6237312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サプライチェーン管理のデジタル化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A9D7488-5BD0-4275-BC96-679DF755D36F}"/>
              </a:ext>
            </a:extLst>
          </p:cNvPr>
          <p:cNvSpPr/>
          <p:nvPr/>
        </p:nvSpPr>
        <p:spPr>
          <a:xfrm>
            <a:off x="5889128" y="3645048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例）顧客要望に合わせたクラウドサービスの比較検討、導入支援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EC99FA7-1340-45E4-B32A-E3CAD745C144}"/>
              </a:ext>
            </a:extLst>
          </p:cNvPr>
          <p:cNvSpPr/>
          <p:nvPr/>
        </p:nvSpPr>
        <p:spPr>
          <a:xfrm>
            <a:off x="5889128" y="3861080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07945DD-F25F-4D73-B4E8-E7638BFE96C5}"/>
              </a:ext>
            </a:extLst>
          </p:cNvPr>
          <p:cNvSpPr/>
          <p:nvPr/>
        </p:nvSpPr>
        <p:spPr>
          <a:xfrm>
            <a:off x="5889128" y="4077072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ACCCFE9-E5FE-417C-AFE5-BDF7E78E5C7E}"/>
              </a:ext>
            </a:extLst>
          </p:cNvPr>
          <p:cNvSpPr/>
          <p:nvPr/>
        </p:nvSpPr>
        <p:spPr>
          <a:xfrm>
            <a:off x="5889128" y="4293096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例）アプリケーション（ノーコードツール）導入、ソフトウェア開発支援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98B6230-3CEF-4435-8A30-069D86A13112}"/>
              </a:ext>
            </a:extLst>
          </p:cNvPr>
          <p:cNvSpPr/>
          <p:nvPr/>
        </p:nvSpPr>
        <p:spPr>
          <a:xfrm>
            <a:off x="5889128" y="4509120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7A35D1D-DC6F-4631-A7FD-967B99811A1E}"/>
              </a:ext>
            </a:extLst>
          </p:cNvPr>
          <p:cNvSpPr/>
          <p:nvPr/>
        </p:nvSpPr>
        <p:spPr>
          <a:xfrm>
            <a:off x="5889128" y="4725200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r>
              <a:rPr kumimoji="1" lang="en-US" altLang="ja-JP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CRM</a:t>
            </a:r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の導入支援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C16D895-2AA5-4FF4-B660-8887445F000A}"/>
              </a:ext>
            </a:extLst>
          </p:cNvPr>
          <p:cNvSpPr/>
          <p:nvPr/>
        </p:nvSpPr>
        <p:spPr>
          <a:xfrm>
            <a:off x="5889128" y="4941200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FF4FC8A-4F0A-47BA-83FE-D224DEA15BCD}"/>
              </a:ext>
            </a:extLst>
          </p:cNvPr>
          <p:cNvSpPr/>
          <p:nvPr/>
        </p:nvSpPr>
        <p:spPr>
          <a:xfrm>
            <a:off x="5889128" y="5157192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716C895-8734-4060-BCA8-BC56AF25536E}"/>
              </a:ext>
            </a:extLst>
          </p:cNvPr>
          <p:cNvSpPr/>
          <p:nvPr/>
        </p:nvSpPr>
        <p:spPr>
          <a:xfrm>
            <a:off x="5889128" y="5373248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</a:t>
            </a:r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ツールを活用したダッシュボードの構築支援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AAC1066-E16C-40A7-AF31-8560567A3E57}"/>
              </a:ext>
            </a:extLst>
          </p:cNvPr>
          <p:cNvSpPr/>
          <p:nvPr/>
        </p:nvSpPr>
        <p:spPr>
          <a:xfrm>
            <a:off x="5889128" y="5589264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CC06B3B-0177-4CF9-9039-90939A43A812}"/>
              </a:ext>
            </a:extLst>
          </p:cNvPr>
          <p:cNvSpPr/>
          <p:nvPr/>
        </p:nvSpPr>
        <p:spPr>
          <a:xfrm>
            <a:off x="5889128" y="5805264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5EEC174-C87D-45FF-9B85-315007280547}"/>
              </a:ext>
            </a:extLst>
          </p:cNvPr>
          <p:cNvSpPr/>
          <p:nvPr/>
        </p:nvSpPr>
        <p:spPr>
          <a:xfrm>
            <a:off x="5889128" y="6021288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F42CCE0-18FD-497F-826E-A402CB388419}"/>
              </a:ext>
            </a:extLst>
          </p:cNvPr>
          <p:cNvSpPr/>
          <p:nvPr/>
        </p:nvSpPr>
        <p:spPr>
          <a:xfrm>
            <a:off x="5889128" y="6237312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ー</a:t>
            </a:r>
            <a:endParaRPr lang="ja-JP" altLang="en-US" sz="10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C04EC05-B258-4805-8EEE-DE6F764F1E8B}"/>
              </a:ext>
            </a:extLst>
          </p:cNvPr>
          <p:cNvSpPr/>
          <p:nvPr/>
        </p:nvSpPr>
        <p:spPr>
          <a:xfrm>
            <a:off x="5889128" y="6453336"/>
            <a:ext cx="374439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例）職員</a:t>
            </a:r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</a:t>
            </a:r>
            <a:r>
              <a:rPr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生成</a:t>
            </a:r>
            <a:r>
              <a:rPr lang="en-US" altLang="ja-JP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ツールの利用</a:t>
            </a:r>
            <a:r>
              <a:rPr kumimoji="1" lang="ja-JP" alt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マニュアル作成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D5FE714-7D33-4573-B2CF-159D73A9F995}"/>
              </a:ext>
            </a:extLst>
          </p:cNvPr>
          <p:cNvSpPr/>
          <p:nvPr/>
        </p:nvSpPr>
        <p:spPr>
          <a:xfrm>
            <a:off x="2144992" y="3645088"/>
            <a:ext cx="1079840" cy="64800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デジタルインフラの構築・改善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C6042EC-C437-4A0D-ABD8-B3FE7AAF12AD}"/>
              </a:ext>
            </a:extLst>
          </p:cNvPr>
          <p:cNvSpPr/>
          <p:nvPr/>
        </p:nvSpPr>
        <p:spPr>
          <a:xfrm>
            <a:off x="2144992" y="4293096"/>
            <a:ext cx="10798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ソフトウェア開発・</a:t>
            </a:r>
            <a:b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アプリケーション導入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AFA1FDF-3C1D-473F-9DDB-6E2B5391148A}"/>
              </a:ext>
            </a:extLst>
          </p:cNvPr>
          <p:cNvSpPr/>
          <p:nvPr/>
        </p:nvSpPr>
        <p:spPr>
          <a:xfrm>
            <a:off x="2144992" y="4941200"/>
            <a:ext cx="1079840" cy="8640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データ管理と分析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FB81319-AD84-41FC-B23B-6F759A0D7151}"/>
              </a:ext>
            </a:extLst>
          </p:cNvPr>
          <p:cNvSpPr/>
          <p:nvPr/>
        </p:nvSpPr>
        <p:spPr>
          <a:xfrm>
            <a:off x="2144992" y="5805264"/>
            <a:ext cx="10798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ビジネスプロセスの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最適化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A9D143D-42B9-4391-8AEA-A52958753448}"/>
              </a:ext>
            </a:extLst>
          </p:cNvPr>
          <p:cNvSpPr/>
          <p:nvPr/>
        </p:nvSpPr>
        <p:spPr>
          <a:xfrm>
            <a:off x="3224832" y="6453336"/>
            <a:ext cx="2663832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ユーザートレーニングと教育プログラム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7B29B86-B1C8-4D10-8A67-2831AAF325DC}"/>
              </a:ext>
            </a:extLst>
          </p:cNvPr>
          <p:cNvSpPr/>
          <p:nvPr/>
        </p:nvSpPr>
        <p:spPr>
          <a:xfrm>
            <a:off x="1208616" y="6453336"/>
            <a:ext cx="20162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開発・導入後サポート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E3C67F4-2AAC-4AE5-BFA8-420CB26F81F8}"/>
              </a:ext>
            </a:extLst>
          </p:cNvPr>
          <p:cNvSpPr/>
          <p:nvPr/>
        </p:nvSpPr>
        <p:spPr>
          <a:xfrm>
            <a:off x="1208616" y="3429000"/>
            <a:ext cx="936096" cy="216024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プロセス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A8A29EA-5899-459F-A916-3730AC082B13}"/>
              </a:ext>
            </a:extLst>
          </p:cNvPr>
          <p:cNvSpPr/>
          <p:nvPr/>
        </p:nvSpPr>
        <p:spPr>
          <a:xfrm>
            <a:off x="1208616" y="3645024"/>
            <a:ext cx="936096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ツール開発・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導入の具体化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CC054A4-EAE8-463D-A467-436DF6CFB14F}"/>
              </a:ext>
            </a:extLst>
          </p:cNvPr>
          <p:cNvSpPr/>
          <p:nvPr/>
        </p:nvSpPr>
        <p:spPr>
          <a:xfrm>
            <a:off x="1136576" y="1340768"/>
            <a:ext cx="8568952" cy="151216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貴社の主な事業内容（特に、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DX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等に関連する事業内容）をご記入くださいー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（事業内容について、画像、図などの添付でも差し支えございません）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292767"/>
      </p:ext>
    </p:extLst>
  </p:cSld>
  <p:clrMapOvr>
    <a:masterClrMapping/>
  </p:clrMapOvr>
</p:sld>
</file>

<file path=ppt/theme/theme1.xml><?xml version="1.0" encoding="utf-8"?>
<a:theme xmlns:a="http://schemas.openxmlformats.org/drawingml/2006/main" name="qunie_format">
  <a:themeElements>
    <a:clrScheme name="QUNIE-Basic">
      <a:dk1>
        <a:srgbClr val="000000"/>
      </a:dk1>
      <a:lt1>
        <a:srgbClr val="FFFFFF"/>
      </a:lt1>
      <a:dk2>
        <a:srgbClr val="824BB0"/>
      </a:dk2>
      <a:lt2>
        <a:srgbClr val="A2A4A3"/>
      </a:lt2>
      <a:accent1>
        <a:srgbClr val="4B4B4B"/>
      </a:accent1>
      <a:accent2>
        <a:srgbClr val="780000"/>
      </a:accent2>
      <a:accent3>
        <a:srgbClr val="003C8C"/>
      </a:accent3>
      <a:accent4>
        <a:srgbClr val="73A5D2"/>
      </a:accent4>
      <a:accent5>
        <a:srgbClr val="78C8AA"/>
      </a:accent5>
      <a:accent6>
        <a:srgbClr val="DED79B"/>
      </a:accent6>
      <a:hlink>
        <a:srgbClr val="6E0073"/>
      </a:hlink>
      <a:folHlink>
        <a:srgbClr val="AF76B9"/>
      </a:folHlink>
    </a:clrScheme>
    <a:fontScheme name="ユーザー定義 Default">
      <a:majorFont>
        <a:latin typeface="Yu Gothic UI Semibold"/>
        <a:ea typeface="Yu Gothic UI Semibold"/>
        <a:cs typeface="ＭＳ Ｐゴシック"/>
      </a:majorFont>
      <a:minorFont>
        <a:latin typeface="Yu Gothic UI Semilight"/>
        <a:ea typeface="Yu Gothic UI Semilight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ni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c780657c-0f52-42f1-a668-385d7b3acf9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1E82DED6D40A4080CCD3EFCBEF52E8" ma:contentTypeVersion="2" ma:contentTypeDescription="新しいドキュメントを作成します。" ma:contentTypeScope="" ma:versionID="39577182f9a5b08c740037ca58876e16">
  <xsd:schema xmlns:xsd="http://www.w3.org/2001/XMLSchema" xmlns:xs="http://www.w3.org/2001/XMLSchema" xmlns:p="http://schemas.microsoft.com/office/2006/metadata/properties" xmlns:ns2="c780657c-0f52-42f1-a668-385d7b3acf97" targetNamespace="http://schemas.microsoft.com/office/2006/metadata/properties" ma:root="true" ma:fieldsID="e84acaf4e2501cd88148b6f4d33b8d89" ns2:_="">
    <xsd:import namespace="c780657c-0f52-42f1-a668-385d7b3acf97"/>
    <xsd:element name="properties">
      <xsd:complexType>
        <xsd:sequence>
          <xsd:element name="documentManagement">
            <xsd:complexType>
              <xsd:all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657c-0f52-42f1-a668-385d7b3acf97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59531F-F5A4-4895-82EA-A9F07CD07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D27596-09FA-4A98-A740-E6467C0049D1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780657c-0f52-42f1-a668-385d7b3acf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9A1305-0CCF-4820-9F74-EC24C50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657c-0f52-42f1-a668-385d7b3ac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57568</TotalTime>
  <Words>338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Yu Gothic UI Semibold</vt:lpstr>
      <vt:lpstr>Yu Gothic UI Semilight</vt:lpstr>
      <vt:lpstr>Arial</vt:lpstr>
      <vt:lpstr>Calibri</vt:lpstr>
      <vt:lpstr>Times New Roman</vt:lpstr>
      <vt:lpstr>qunie_format</vt:lpstr>
      <vt:lpstr>情報提供依頼（RFI）の提出様式について 様式1：企業情報</vt:lpstr>
    </vt:vector>
  </TitlesOfParts>
  <Company>QUNIE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Kashima, Miyoko</dc:creator>
  <cp:lastModifiedBy>Miyake, Shunsuke</cp:lastModifiedBy>
  <cp:revision>1619</cp:revision>
  <cp:lastPrinted>2024-07-17T06:22:25Z</cp:lastPrinted>
  <dcterms:created xsi:type="dcterms:W3CDTF">2009-06-26T09:45:45Z</dcterms:created>
  <dcterms:modified xsi:type="dcterms:W3CDTF">2024-07-28T23:46:30Z</dcterms:modified>
</cp:coreProperties>
</file>