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4"/>
  </p:sldMasterIdLst>
  <p:notesMasterIdLst>
    <p:notesMasterId r:id="rId15"/>
  </p:notesMasterIdLst>
  <p:handoutMasterIdLst>
    <p:handoutMasterId r:id="rId16"/>
  </p:handoutMasterIdLst>
  <p:sldIdLst>
    <p:sldId id="619" r:id="rId5"/>
    <p:sldId id="621" r:id="rId6"/>
    <p:sldId id="623" r:id="rId7"/>
    <p:sldId id="624" r:id="rId8"/>
    <p:sldId id="625" r:id="rId9"/>
    <p:sldId id="626" r:id="rId10"/>
    <p:sldId id="627" r:id="rId11"/>
    <p:sldId id="628" r:id="rId12"/>
    <p:sldId id="629" r:id="rId13"/>
    <p:sldId id="630" r:id="rId14"/>
  </p:sldIdLst>
  <p:sldSz cx="9906000" cy="6858000" type="A4"/>
  <p:notesSz cx="6807200" cy="9939338"/>
  <p:defaultTextStyle>
    <a:defPPr>
      <a:defRPr lang="ja-JP"/>
    </a:defPPr>
    <a:lvl1pPr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mada, Katsuto" initials="" lastIdx="1" clrIdx="0"/>
  <p:cmAuthor id="2" name="Matsuda, Yoshihisa"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ECFF"/>
    <a:srgbClr val="002060"/>
    <a:srgbClr val="2180FF"/>
    <a:srgbClr val="000000"/>
    <a:srgbClr val="FFFF00"/>
    <a:srgbClr val="45AB85"/>
    <a:srgbClr val="FF0000"/>
    <a:srgbClr val="F8F8F8"/>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5874" autoAdjust="0"/>
  </p:normalViewPr>
  <p:slideViewPr>
    <p:cSldViewPr>
      <p:cViewPr varScale="1">
        <p:scale>
          <a:sx n="71" d="100"/>
          <a:sy n="71" d="100"/>
        </p:scale>
        <p:origin x="45" y="81"/>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5856"/>
    </p:cViewPr>
  </p:sorterViewPr>
  <p:notesViewPr>
    <p:cSldViewPr>
      <p:cViewPr varScale="1">
        <p:scale>
          <a:sx n="59" d="100"/>
          <a:sy n="59" d="100"/>
        </p:scale>
        <p:origin x="-2556"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FFD63C4C-59E0-43CC-A236-0EAA8E29957C}"/>
              </a:ext>
            </a:extLst>
          </p:cNvPr>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C9D5B04D-876E-4140-A288-6937EC258AED}"/>
              </a:ext>
            </a:extLst>
          </p:cNvPr>
          <p:cNvSpPr>
            <a:spLocks noGrp="1"/>
          </p:cNvSpPr>
          <p:nvPr>
            <p:ph type="dt" sz="quarter"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86164619-79C6-44E3-A911-9D7366DBB7B6}" type="datetime1">
              <a:rPr lang="ja-JP" altLang="en-US"/>
              <a:pPr>
                <a:defRPr/>
              </a:pPr>
              <a:t>2024/7/29</a:t>
            </a:fld>
            <a:endParaRPr lang="ja-JP" altLang="en-US" dirty="0"/>
          </a:p>
        </p:txBody>
      </p:sp>
      <p:sp>
        <p:nvSpPr>
          <p:cNvPr id="4" name="フッター プレースホルダ 3">
            <a:extLst>
              <a:ext uri="{FF2B5EF4-FFF2-40B4-BE49-F238E27FC236}">
                <a16:creationId xmlns:a16="http://schemas.microsoft.com/office/drawing/2014/main" id="{264A34DD-7A56-449C-BD8A-D45C4E481C96}"/>
              </a:ext>
            </a:extLst>
          </p:cNvPr>
          <p:cNvSpPr>
            <a:spLocks noGrp="1"/>
          </p:cNvSpPr>
          <p:nvPr>
            <p:ph type="ftr" sz="quarter" idx="2"/>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2CE90C57-A3F7-452D-A434-15DAFF2D1082}"/>
              </a:ext>
            </a:extLst>
          </p:cNvPr>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E1B4ED8-CF1A-4BC2-8C03-D21FACEA9CA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3A61CCFD-5E35-4462-8CCB-D00D6CC82F7E}"/>
              </a:ext>
            </a:extLst>
          </p:cNvPr>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AC713A9F-C679-4DC3-BC94-B2585CDF5ACE}"/>
              </a:ext>
            </a:extLst>
          </p:cNvPr>
          <p:cNvSpPr>
            <a:spLocks noGrp="1"/>
          </p:cNvSpPr>
          <p:nvPr>
            <p:ph type="dt"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02863C5D-C2D7-4146-BE7B-6474A1908A40}" type="datetime1">
              <a:rPr lang="ja-JP" altLang="en-US"/>
              <a:pPr>
                <a:defRPr/>
              </a:pPr>
              <a:t>2024/7/29</a:t>
            </a:fld>
            <a:endParaRPr lang="ja-JP" altLang="en-US" dirty="0"/>
          </a:p>
        </p:txBody>
      </p:sp>
      <p:sp>
        <p:nvSpPr>
          <p:cNvPr id="4" name="スライド イメージ プレースホルダ 3">
            <a:extLst>
              <a:ext uri="{FF2B5EF4-FFF2-40B4-BE49-F238E27FC236}">
                <a16:creationId xmlns:a16="http://schemas.microsoft.com/office/drawing/2014/main" id="{99327D24-7FB7-4440-8948-3D71A102B05E}"/>
              </a:ext>
            </a:extLst>
          </p:cNvPr>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ja-JP" altLang="en-US" noProof="0" dirty="0"/>
          </a:p>
        </p:txBody>
      </p:sp>
      <p:sp>
        <p:nvSpPr>
          <p:cNvPr id="5" name="ノート プレースホルダ 4">
            <a:extLst>
              <a:ext uri="{FF2B5EF4-FFF2-40B4-BE49-F238E27FC236}">
                <a16:creationId xmlns:a16="http://schemas.microsoft.com/office/drawing/2014/main" id="{3321341C-0979-4EBA-8EC8-0E8E8B5F2104}"/>
              </a:ext>
            </a:extLst>
          </p:cNvPr>
          <p:cNvSpPr>
            <a:spLocks noGrp="1"/>
          </p:cNvSpPr>
          <p:nvPr>
            <p:ph type="body" sz="quarter" idx="3"/>
          </p:nvPr>
        </p:nvSpPr>
        <p:spPr>
          <a:xfrm>
            <a:off x="681038" y="4721225"/>
            <a:ext cx="5445125"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581CD0F8-83B2-481E-9E5F-70D23F3A88EC}"/>
              </a:ext>
            </a:extLst>
          </p:cNvPr>
          <p:cNvSpPr>
            <a:spLocks noGrp="1"/>
          </p:cNvSpPr>
          <p:nvPr>
            <p:ph type="ftr" sz="quarter" idx="4"/>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11924BDB-C137-4502-BB04-FA1B9D3796D4}"/>
              </a:ext>
            </a:extLst>
          </p:cNvPr>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55E7E22-911A-4F9B-B6A7-B2D5052E0EA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kumimoji="1" sz="1200" kern="1200">
        <a:solidFill>
          <a:schemeClr val="tx1"/>
        </a:solidFill>
        <a:latin typeface="+mn-lt"/>
        <a:ea typeface="+mn-ea"/>
        <a:cs typeface="ＭＳ Ｐゴシック" charset="-128"/>
      </a:defRPr>
    </a:lvl1pPr>
    <a:lvl2pPr marL="457200" algn="l" defTabSz="457200" rtl="0" eaLnBrk="0" fontAlgn="base" hangingPunct="0">
      <a:spcBef>
        <a:spcPct val="30000"/>
      </a:spcBef>
      <a:spcAft>
        <a:spcPct val="0"/>
      </a:spcAft>
      <a:defRPr kumimoji="1"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kumimoji="1"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kumimoji="1"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13">
            <a:extLst>
              <a:ext uri="{FF2B5EF4-FFF2-40B4-BE49-F238E27FC236}">
                <a16:creationId xmlns:a16="http://schemas.microsoft.com/office/drawing/2014/main" id="{BC1EE6AF-5BF2-44BC-8785-532BD814847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9600" y="0"/>
            <a:ext cx="1471613" cy="645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sz="quarter"/>
          </p:nvPr>
        </p:nvSpPr>
        <p:spPr>
          <a:xfrm>
            <a:off x="2514600" y="1308100"/>
            <a:ext cx="6705600" cy="596900"/>
          </a:xfrm>
          <a:prstGeom prst="rect">
            <a:avLst/>
          </a:prstGeom>
        </p:spPr>
        <p:txBody>
          <a:bodyPr lIns="83973" tIns="41987" rIns="83973" bIns="41987"/>
          <a:lstStyle>
            <a:lvl1pPr>
              <a:defRPr sz="2000">
                <a:latin typeface="ＭＳ Ｐゴシック" panose="020B0600070205080204" pitchFamily="50" charset="-128"/>
                <a:ea typeface="ＭＳ Ｐゴシック" panose="020B0600070205080204" pitchFamily="50" charset="-128"/>
              </a:defRPr>
            </a:lvl1pPr>
          </a:lstStyle>
          <a:p>
            <a:r>
              <a:rPr lang="ja-JP" altLang="en-US" dirty="0"/>
              <a:t>マスタ</a:t>
            </a:r>
            <a:r>
              <a:rPr lang="en-US" altLang="ja-JP" dirty="0"/>
              <a:t> </a:t>
            </a:r>
            <a:r>
              <a:rPr lang="ja-JP" altLang="en-US" dirty="0"/>
              <a:t>タイトルの書式設定</a:t>
            </a:r>
          </a:p>
        </p:txBody>
      </p:sp>
      <p:sp>
        <p:nvSpPr>
          <p:cNvPr id="4100" name="Rectangle 4"/>
          <p:cNvSpPr>
            <a:spLocks noGrp="1" noChangeArrowheads="1"/>
          </p:cNvSpPr>
          <p:nvPr>
            <p:ph type="subTitle" sz="quarter" idx="1"/>
          </p:nvPr>
        </p:nvSpPr>
        <p:spPr bwMode="auto">
          <a:xfrm>
            <a:off x="2514600" y="2743200"/>
            <a:ext cx="6705600" cy="1143000"/>
          </a:xfrm>
          <a:prstGeom prst="rect">
            <a:avLst/>
          </a:prstGeom>
          <a:noFill/>
          <a:ln>
            <a:miter lim="800000"/>
            <a:headEnd/>
            <a:tailEnd/>
          </a:ln>
        </p:spPr>
        <p:txBody>
          <a:bodyPr vert="horz" wrap="square" lIns="83973" tIns="41987" rIns="83973" bIns="41987" numCol="1" anchor="t" anchorCtr="0" compatLnSpc="1">
            <a:prstTxWarp prst="textNoShape">
              <a:avLst/>
            </a:prstTxWarp>
          </a:bodyPr>
          <a:lstStyle>
            <a:lvl1pPr marL="0" indent="0">
              <a:buFont typeface="ＭＳ Ｐゴシック" pitchFamily="-109" charset="-128"/>
              <a:buNone/>
              <a:defRPr sz="2400">
                <a:solidFill>
                  <a:srgbClr val="4B4B4B"/>
                </a:solidFill>
                <a:latin typeface="ＭＳ Ｐゴシック" panose="020B0600070205080204" pitchFamily="50" charset="-128"/>
                <a:ea typeface="ＭＳ Ｐゴシック" panose="020B0600070205080204" pitchFamily="50" charset="-128"/>
              </a:defRPr>
            </a:lvl1pPr>
          </a:lstStyle>
          <a:p>
            <a:r>
              <a:rPr lang="ja-JP" altLang="en-US" dirty="0"/>
              <a:t>マスタ</a:t>
            </a:r>
            <a:r>
              <a:rPr lang="en-US" altLang="ja-JP" dirty="0"/>
              <a:t> </a:t>
            </a:r>
            <a:r>
              <a:rPr lang="ja-JP" altLang="en-US" dirty="0"/>
              <a:t>サブタイトルの書式設定</a:t>
            </a:r>
          </a:p>
        </p:txBody>
      </p:sp>
    </p:spTree>
    <p:extLst>
      <p:ext uri="{BB962C8B-B14F-4D97-AF65-F5344CB8AC3E}">
        <p14:creationId xmlns:p14="http://schemas.microsoft.com/office/powerpoint/2010/main" val="3047011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Rectangle 25">
            <a:extLst>
              <a:ext uri="{FF2B5EF4-FFF2-40B4-BE49-F238E27FC236}">
                <a16:creationId xmlns:a16="http://schemas.microsoft.com/office/drawing/2014/main" id="{D4823761-6ADE-49CC-82FD-4D59142289A8}"/>
              </a:ext>
            </a:extLst>
          </p:cNvPr>
          <p:cNvSpPr>
            <a:spLocks noChangeArrowheads="1"/>
          </p:cNvSpPr>
          <p:nvPr userDrawn="1"/>
        </p:nvSpPr>
        <p:spPr bwMode="auto">
          <a:xfrm>
            <a:off x="0" y="3389313"/>
            <a:ext cx="9906000" cy="39687"/>
          </a:xfrm>
          <a:prstGeom prst="rect">
            <a:avLst/>
          </a:prstGeom>
          <a:solidFill>
            <a:srgbClr val="824BB0"/>
          </a:solidFill>
          <a:ln>
            <a:noFill/>
          </a:ln>
        </p:spPr>
        <p:txBody>
          <a:bodyPr wrap="none" anchor="ct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defRPr/>
            </a:pPr>
            <a:endParaRPr lang="ja-JP" altLang="en-US"/>
          </a:p>
        </p:txBody>
      </p:sp>
    </p:spTree>
    <p:extLst>
      <p:ext uri="{BB962C8B-B14F-4D97-AF65-F5344CB8AC3E}">
        <p14:creationId xmlns:p14="http://schemas.microsoft.com/office/powerpoint/2010/main" val="330125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pic>
        <p:nvPicPr>
          <p:cNvPr id="2" name="Picture 24">
            <a:extLst>
              <a:ext uri="{FF2B5EF4-FFF2-40B4-BE49-F238E27FC236}">
                <a16:creationId xmlns:a16="http://schemas.microsoft.com/office/drawing/2014/main" id="{5BB014BE-7928-464B-90A2-459990CE231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765175"/>
            <a:ext cx="7954963" cy="7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7">
            <a:extLst>
              <a:ext uri="{FF2B5EF4-FFF2-40B4-BE49-F238E27FC236}">
                <a16:creationId xmlns:a16="http://schemas.microsoft.com/office/drawing/2014/main" id="{EFEFDEA6-3396-49F9-9504-D7413A38868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gray">
          <a:xfrm>
            <a:off x="8382000" y="0"/>
            <a:ext cx="1219200"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pic>
    </p:spTree>
    <p:extLst>
      <p:ext uri="{BB962C8B-B14F-4D97-AF65-F5344CB8AC3E}">
        <p14:creationId xmlns:p14="http://schemas.microsoft.com/office/powerpoint/2010/main" val="1267417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pic>
        <p:nvPicPr>
          <p:cNvPr id="2" name="Picture 27">
            <a:extLst>
              <a:ext uri="{FF2B5EF4-FFF2-40B4-BE49-F238E27FC236}">
                <a16:creationId xmlns:a16="http://schemas.microsoft.com/office/drawing/2014/main" id="{31267EC3-6C84-4E9B-A7B1-AC4528F9AA7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gray">
          <a:xfrm>
            <a:off x="8382000" y="0"/>
            <a:ext cx="1219200"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pic>
    </p:spTree>
    <p:extLst>
      <p:ext uri="{BB962C8B-B14F-4D97-AF65-F5344CB8AC3E}">
        <p14:creationId xmlns:p14="http://schemas.microsoft.com/office/powerpoint/2010/main" val="326514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pic>
        <p:nvPicPr>
          <p:cNvPr id="2" name="Picture 22">
            <a:extLst>
              <a:ext uri="{FF2B5EF4-FFF2-40B4-BE49-F238E27FC236}">
                <a16:creationId xmlns:a16="http://schemas.microsoft.com/office/drawing/2014/main" id="{8E07A024-0348-4F2B-A4D3-C4DFA888CD3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9600" y="0"/>
            <a:ext cx="1408113" cy="617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3841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18577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セクション ヘッダー">
    <p:spTree>
      <p:nvGrpSpPr>
        <p:cNvPr id="1" name=""/>
        <p:cNvGrpSpPr/>
        <p:nvPr/>
      </p:nvGrpSpPr>
      <p:grpSpPr>
        <a:xfrm>
          <a:off x="0" y="0"/>
          <a:ext cx="0" cy="0"/>
          <a:chOff x="0" y="0"/>
          <a:chExt cx="0" cy="0"/>
        </a:xfrm>
      </p:grpSpPr>
      <p:pic>
        <p:nvPicPr>
          <p:cNvPr id="4" name="Picture 24">
            <a:extLst>
              <a:ext uri="{FF2B5EF4-FFF2-40B4-BE49-F238E27FC236}">
                <a16:creationId xmlns:a16="http://schemas.microsoft.com/office/drawing/2014/main" id="{ABD94C8C-E5BD-4E26-AEA0-04D025A5868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765175"/>
            <a:ext cx="7954963" cy="7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タイトル 1"/>
          <p:cNvSpPr>
            <a:spLocks noGrp="1"/>
          </p:cNvSpPr>
          <p:nvPr>
            <p:ph type="title"/>
          </p:nvPr>
        </p:nvSpPr>
        <p:spPr>
          <a:xfrm>
            <a:off x="304800" y="365126"/>
            <a:ext cx="9296400" cy="446088"/>
          </a:xfrm>
          <a:prstGeom prst="rect">
            <a:avLst/>
          </a:prstGeom>
        </p:spPr>
        <p:txBody>
          <a:bodyPr anchor="b"/>
          <a:lstStyle>
            <a:lvl1pPr>
              <a:defRPr sz="2000">
                <a:latin typeface="Meiryo UI" panose="020B0604030504040204" pitchFamily="50" charset="-128"/>
                <a:ea typeface="Meiryo UI" panose="020B0604030504040204" pitchFamily="50" charset="-128"/>
              </a:defRPr>
            </a:lvl1pPr>
          </a:lstStyle>
          <a:p>
            <a:r>
              <a:rPr lang="ja-JP" altLang="en-US" dirty="0"/>
              <a:t>マスター タイトルの書式設定</a:t>
            </a:r>
          </a:p>
        </p:txBody>
      </p:sp>
      <p:sp>
        <p:nvSpPr>
          <p:cNvPr id="13" name="コンテンツ プレースホルダー 2"/>
          <p:cNvSpPr>
            <a:spLocks noGrp="1"/>
          </p:cNvSpPr>
          <p:nvPr>
            <p:ph idx="1"/>
          </p:nvPr>
        </p:nvSpPr>
        <p:spPr>
          <a:xfrm>
            <a:off x="304800" y="980728"/>
            <a:ext cx="9296400" cy="4351338"/>
          </a:xfrm>
          <a:prstGeom prst="rect">
            <a:avLst/>
          </a:prstGeom>
        </p:spPr>
        <p:txBody>
          <a:bodyPr/>
          <a:lstStyle>
            <a:lvl1pPr>
              <a:defRPr sz="1600">
                <a:solidFill>
                  <a:srgbClr val="4B4B4B"/>
                </a:solidFill>
                <a:latin typeface="Meiryo UI" panose="020B0604030504040204" pitchFamily="50" charset="-128"/>
                <a:ea typeface="Meiryo UI" panose="020B0604030504040204" pitchFamily="50" charset="-128"/>
              </a:defRPr>
            </a:lvl1pPr>
            <a:lvl2pPr>
              <a:defRPr sz="1400">
                <a:solidFill>
                  <a:srgbClr val="4B4B4B"/>
                </a:solidFill>
                <a:latin typeface="Meiryo UI" panose="020B0604030504040204" pitchFamily="50" charset="-128"/>
                <a:ea typeface="Meiryo UI" panose="020B0604030504040204" pitchFamily="50" charset="-128"/>
              </a:defRPr>
            </a:lvl2pPr>
            <a:lvl3pPr>
              <a:defRPr sz="1200">
                <a:solidFill>
                  <a:srgbClr val="4B4B4B"/>
                </a:solidFill>
                <a:latin typeface="Meiryo UI" panose="020B0604030504040204" pitchFamily="50" charset="-128"/>
                <a:ea typeface="Meiryo UI" panose="020B0604030504040204" pitchFamily="50" charset="-128"/>
              </a:defRPr>
            </a:lvl3pPr>
            <a:lvl4pPr>
              <a:defRPr sz="1100">
                <a:solidFill>
                  <a:srgbClr val="4B4B4B"/>
                </a:solidFill>
                <a:latin typeface="Meiryo UI" panose="020B0604030504040204" pitchFamily="50" charset="-128"/>
                <a:ea typeface="Meiryo UI" panose="020B0604030504040204" pitchFamily="50" charset="-128"/>
              </a:defRPr>
            </a:lvl4pPr>
            <a:lvl5pPr>
              <a:defRPr sz="900">
                <a:solidFill>
                  <a:srgbClr val="4B4B4B"/>
                </a:solidFill>
                <a:latin typeface="Meiryo UI" panose="020B0604030504040204" pitchFamily="50" charset="-128"/>
                <a:ea typeface="Meiryo UI"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993964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3_タイトル スライド">
    <p:spTree>
      <p:nvGrpSpPr>
        <p:cNvPr id="1" name=""/>
        <p:cNvGrpSpPr/>
        <p:nvPr/>
      </p:nvGrpSpPr>
      <p:grpSpPr>
        <a:xfrm>
          <a:off x="0" y="0"/>
          <a:ext cx="0" cy="0"/>
          <a:chOff x="0" y="0"/>
          <a:chExt cx="0" cy="0"/>
        </a:xfrm>
      </p:grpSpPr>
      <p:pic>
        <p:nvPicPr>
          <p:cNvPr id="4" name="図 4">
            <a:extLst>
              <a:ext uri="{FF2B5EF4-FFF2-40B4-BE49-F238E27FC236}">
                <a16:creationId xmlns:a16="http://schemas.microsoft.com/office/drawing/2014/main" id="{D46E89A0-0951-43D3-9BBB-F972A3D3B0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614768" y="188640"/>
            <a:ext cx="1018752"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プレースホルダー 2"/>
          <p:cNvSpPr>
            <a:spLocks noGrp="1"/>
          </p:cNvSpPr>
          <p:nvPr>
            <p:ph type="body" sz="quarter" idx="10" hasCustomPrompt="1"/>
          </p:nvPr>
        </p:nvSpPr>
        <p:spPr>
          <a:xfrm>
            <a:off x="4953001" y="4869160"/>
            <a:ext cx="4642706" cy="1444192"/>
          </a:xfrm>
          <a:prstGeom prst="rect">
            <a:avLst/>
          </a:prstGeom>
        </p:spPr>
        <p:txBody>
          <a:bodyPr anchor="b"/>
          <a:lstStyle>
            <a:lvl1pPr marL="0" indent="0" algn="r">
              <a:spcBef>
                <a:spcPts val="1000"/>
              </a:spcBef>
              <a:buNone/>
              <a:defRPr sz="2000">
                <a:latin typeface="Meiryo UI" panose="020B0604030504040204" pitchFamily="50" charset="-128"/>
                <a:ea typeface="Meiryo UI" panose="020B0604030504040204" pitchFamily="50" charset="-128"/>
              </a:defRPr>
            </a:lvl1pPr>
          </a:lstStyle>
          <a:p>
            <a:pPr lvl="0"/>
            <a:r>
              <a:rPr lang="ja-JP" altLang="en-US" dirty="0"/>
              <a:t>宮崎県デジタル推進課</a:t>
            </a:r>
            <a:r>
              <a:rPr lang="en-US" altLang="ja-JP" dirty="0"/>
              <a:t>×</a:t>
            </a:r>
            <a:r>
              <a:rPr lang="ja-JP" altLang="en-US" dirty="0"/>
              <a:t>株式会社クニエ</a:t>
            </a:r>
          </a:p>
        </p:txBody>
      </p:sp>
      <p:sp>
        <p:nvSpPr>
          <p:cNvPr id="10" name="テキスト プレースホルダー 2">
            <a:extLst>
              <a:ext uri="{FF2B5EF4-FFF2-40B4-BE49-F238E27FC236}">
                <a16:creationId xmlns:a16="http://schemas.microsoft.com/office/drawing/2014/main" id="{5196B4BC-6ED6-4DBC-883E-3FEB4F7324E5}"/>
              </a:ext>
            </a:extLst>
          </p:cNvPr>
          <p:cNvSpPr>
            <a:spLocks noGrp="1"/>
          </p:cNvSpPr>
          <p:nvPr>
            <p:ph type="body" sz="quarter" idx="11" hasCustomPrompt="1"/>
          </p:nvPr>
        </p:nvSpPr>
        <p:spPr>
          <a:xfrm>
            <a:off x="8193361" y="332656"/>
            <a:ext cx="360039" cy="360040"/>
          </a:xfrm>
          <a:prstGeom prst="rect">
            <a:avLst/>
          </a:prstGeom>
        </p:spPr>
        <p:txBody>
          <a:bodyPr anchor="ctr"/>
          <a:lstStyle>
            <a:lvl1pPr marL="0" indent="0" algn="ctr">
              <a:spcBef>
                <a:spcPts val="1000"/>
              </a:spcBef>
              <a:buNone/>
              <a:defRPr sz="1800">
                <a:latin typeface="Meiryo UI" panose="020B0604030504040204" pitchFamily="50" charset="-128"/>
                <a:ea typeface="Meiryo UI" panose="020B0604030504040204" pitchFamily="50" charset="-128"/>
              </a:defRPr>
            </a:lvl1pPr>
          </a:lstStyle>
          <a:p>
            <a:pPr lvl="0"/>
            <a:r>
              <a:rPr lang="en-US" altLang="ja-JP" dirty="0"/>
              <a:t>×</a:t>
            </a:r>
            <a:endParaRPr lang="ja-JP" altLang="en-US" dirty="0"/>
          </a:p>
        </p:txBody>
      </p:sp>
      <p:pic>
        <p:nvPicPr>
          <p:cNvPr id="3" name="図 2">
            <a:extLst>
              <a:ext uri="{FF2B5EF4-FFF2-40B4-BE49-F238E27FC236}">
                <a16:creationId xmlns:a16="http://schemas.microsoft.com/office/drawing/2014/main" id="{1D1DB038-C3F5-456F-BB1B-EB9BF4686269}"/>
              </a:ext>
            </a:extLst>
          </p:cNvPr>
          <p:cNvPicPr>
            <a:picLocks noChangeAspect="1"/>
          </p:cNvPicPr>
          <p:nvPr userDrawn="1"/>
        </p:nvPicPr>
        <p:blipFill>
          <a:blip r:embed="rId3"/>
          <a:stretch>
            <a:fillRect/>
          </a:stretch>
        </p:blipFill>
        <p:spPr>
          <a:xfrm>
            <a:off x="6393160" y="188640"/>
            <a:ext cx="1763077" cy="720000"/>
          </a:xfrm>
          <a:prstGeom prst="rect">
            <a:avLst/>
          </a:prstGeom>
        </p:spPr>
      </p:pic>
    </p:spTree>
    <p:extLst>
      <p:ext uri="{BB962C8B-B14F-4D97-AF65-F5344CB8AC3E}">
        <p14:creationId xmlns:p14="http://schemas.microsoft.com/office/powerpoint/2010/main" val="116666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タイトル スライド">
    <p:spTree>
      <p:nvGrpSpPr>
        <p:cNvPr id="1" name=""/>
        <p:cNvGrpSpPr/>
        <p:nvPr/>
      </p:nvGrpSpPr>
      <p:grpSpPr>
        <a:xfrm>
          <a:off x="0" y="0"/>
          <a:ext cx="0" cy="0"/>
          <a:chOff x="0" y="0"/>
          <a:chExt cx="0" cy="0"/>
        </a:xfrm>
      </p:grpSpPr>
      <p:pic>
        <p:nvPicPr>
          <p:cNvPr id="4" name="図 4">
            <a:extLst>
              <a:ext uri="{FF2B5EF4-FFF2-40B4-BE49-F238E27FC236}">
                <a16:creationId xmlns:a16="http://schemas.microsoft.com/office/drawing/2014/main" id="{D46E89A0-0951-43D3-9BBB-F972A3D3B0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53954" y="996950"/>
            <a:ext cx="1835150"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図 5">
            <a:extLst>
              <a:ext uri="{FF2B5EF4-FFF2-40B4-BE49-F238E27FC236}">
                <a16:creationId xmlns:a16="http://schemas.microsoft.com/office/drawing/2014/main" id="{8DF88A87-7DAE-4EED-9084-730E3A8CAD2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42200" y="6270625"/>
            <a:ext cx="213677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4">
            <a:extLst>
              <a:ext uri="{FF2B5EF4-FFF2-40B4-BE49-F238E27FC236}">
                <a16:creationId xmlns:a16="http://schemas.microsoft.com/office/drawing/2014/main" id="{9DE15256-F812-41FD-9413-FC40920D76E0}"/>
              </a:ext>
            </a:extLst>
          </p:cNvPr>
          <p:cNvPicPr>
            <a:picLocks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363663" y="3703638"/>
            <a:ext cx="7954962" cy="3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プレースホルダー 2"/>
          <p:cNvSpPr>
            <a:spLocks noGrp="1"/>
          </p:cNvSpPr>
          <p:nvPr>
            <p:ph type="body" sz="quarter" idx="10"/>
          </p:nvPr>
        </p:nvSpPr>
        <p:spPr>
          <a:xfrm>
            <a:off x="6409421" y="4323561"/>
            <a:ext cx="3186285" cy="1444192"/>
          </a:xfrm>
          <a:prstGeom prst="rect">
            <a:avLst/>
          </a:prstGeom>
        </p:spPr>
        <p:txBody>
          <a:bodyPr/>
          <a:lstStyle>
            <a:lvl1pPr marL="0" indent="0" algn="r">
              <a:spcBef>
                <a:spcPts val="1000"/>
              </a:spcBef>
              <a:buNone/>
              <a:defRPr sz="2000">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
        <p:nvSpPr>
          <p:cNvPr id="8" name="タイトル 3"/>
          <p:cNvSpPr>
            <a:spLocks noGrp="1"/>
          </p:cNvSpPr>
          <p:nvPr>
            <p:ph type="title"/>
          </p:nvPr>
        </p:nvSpPr>
        <p:spPr>
          <a:xfrm>
            <a:off x="1363134" y="3150460"/>
            <a:ext cx="8232572" cy="1143000"/>
          </a:xfrm>
          <a:prstGeom prst="rect">
            <a:avLst/>
          </a:prstGeom>
        </p:spPr>
        <p:txBody>
          <a:bodyPr anchor="t"/>
          <a:lstStyle>
            <a:lvl1pPr>
              <a:lnSpc>
                <a:spcPts val="4000"/>
              </a:lnSpc>
              <a:spcBef>
                <a:spcPts val="0"/>
              </a:spcBef>
              <a:defRPr sz="2600">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3082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E5DFEED-7D7A-45BF-A585-0007A1C6D183}"/>
              </a:ext>
            </a:extLst>
          </p:cNvPr>
          <p:cNvSpPr/>
          <p:nvPr userDrawn="1"/>
        </p:nvSpPr>
        <p:spPr>
          <a:xfrm>
            <a:off x="0" y="6553200"/>
            <a:ext cx="9925050" cy="331788"/>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ja-JP" altLang="en-US"/>
          </a:p>
        </p:txBody>
      </p:sp>
      <p:sp>
        <p:nvSpPr>
          <p:cNvPr id="1027" name="Rectangle 2">
            <a:extLst>
              <a:ext uri="{FF2B5EF4-FFF2-40B4-BE49-F238E27FC236}">
                <a16:creationId xmlns:a16="http://schemas.microsoft.com/office/drawing/2014/main" id="{3DCD1CA6-2991-40E8-AE3F-C3F058EC2BD1}"/>
              </a:ext>
            </a:extLst>
          </p:cNvPr>
          <p:cNvSpPr>
            <a:spLocks noChangeArrowheads="1"/>
          </p:cNvSpPr>
          <p:nvPr/>
        </p:nvSpPr>
        <p:spPr bwMode="auto">
          <a:xfrm>
            <a:off x="0" y="6553200"/>
            <a:ext cx="9906000" cy="304800"/>
          </a:xfrm>
          <a:prstGeom prst="rect">
            <a:avLst/>
          </a:prstGeom>
          <a:noFill/>
          <a:ln>
            <a:noFill/>
          </a:ln>
        </p:spPr>
        <p:txBody>
          <a:bodyPr wrap="none" anchor="ct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defRPr/>
            </a:pPr>
            <a:endParaRPr lang="ja-JP" altLang="en-US"/>
          </a:p>
        </p:txBody>
      </p:sp>
      <p:sp>
        <p:nvSpPr>
          <p:cNvPr id="1029" name="Text Box 6">
            <a:extLst>
              <a:ext uri="{FF2B5EF4-FFF2-40B4-BE49-F238E27FC236}">
                <a16:creationId xmlns:a16="http://schemas.microsoft.com/office/drawing/2014/main" id="{4891D46E-CB5F-4E58-9A1F-8ECAE4AA80EA}"/>
              </a:ext>
            </a:extLst>
          </p:cNvPr>
          <p:cNvSpPr txBox="1">
            <a:spLocks noChangeArrowheads="1"/>
          </p:cNvSpPr>
          <p:nvPr/>
        </p:nvSpPr>
        <p:spPr bwMode="gray">
          <a:xfrm>
            <a:off x="9297988" y="6553200"/>
            <a:ext cx="557212" cy="315913"/>
          </a:xfrm>
          <a:prstGeom prst="rect">
            <a:avLst/>
          </a:prstGeom>
          <a:noFill/>
          <a:ln>
            <a:noFill/>
          </a:ln>
        </p:spPr>
        <p:txBody>
          <a:bodyPr lIns="91423" tIns="45712" rIns="91423" bIns="45712"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a:defRPr/>
            </a:pPr>
            <a:fld id="{7EEB4D8E-225E-43DF-8395-C29A7C185961}" type="slidenum">
              <a:rPr kumimoji="0" lang="en-US" altLang="ja-JP" sz="1000" smtClean="0"/>
              <a:pPr algn="r">
                <a:defRPr/>
              </a:pPr>
              <a:t>‹#›</a:t>
            </a:fld>
            <a:endParaRPr kumimoji="0" lang="en-US" altLang="ja-JP" sz="1400" b="1" dirty="0"/>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39" r:id="rId6"/>
    <p:sldLayoutId id="2147485345" r:id="rId7"/>
    <p:sldLayoutId id="2147485348" r:id="rId8"/>
    <p:sldLayoutId id="2147485347" r:id="rId9"/>
  </p:sldLayoutIdLst>
  <p:txStyles>
    <p:titleStyle>
      <a:lvl1pPr algn="l" rtl="0" eaLnBrk="0" fontAlgn="base" hangingPunct="0">
        <a:lnSpc>
          <a:spcPct val="90000"/>
        </a:lnSpc>
        <a:spcBef>
          <a:spcPct val="0"/>
        </a:spcBef>
        <a:spcAft>
          <a:spcPct val="0"/>
        </a:spcAft>
        <a:defRPr kumimoji="1" sz="2400">
          <a:solidFill>
            <a:srgbClr val="4B4B4B"/>
          </a:solidFill>
          <a:latin typeface="+mj-lt"/>
          <a:ea typeface="+mj-ea"/>
          <a:cs typeface="+mj-cs"/>
        </a:defRPr>
      </a:lvl1pPr>
      <a:lvl2pPr algn="l" rtl="0" eaLnBrk="0" fontAlgn="base" hangingPunct="0">
        <a:lnSpc>
          <a:spcPct val="90000"/>
        </a:lnSpc>
        <a:spcBef>
          <a:spcPct val="0"/>
        </a:spcBef>
        <a:spcAft>
          <a:spcPct val="0"/>
        </a:spcAft>
        <a:defRPr kumimoji="1" sz="2400">
          <a:solidFill>
            <a:srgbClr val="4B4B4B"/>
          </a:solidFill>
          <a:latin typeface="Yu Gothic UI Semibold" panose="020B0700000000000000" pitchFamily="50" charset="-128"/>
          <a:ea typeface="Yu Gothic UI Semibold" panose="020B0700000000000000" pitchFamily="50" charset="-128"/>
          <a:cs typeface="ＭＳ Ｐゴシック" pitchFamily="-109" charset="-128"/>
        </a:defRPr>
      </a:lvl2pPr>
      <a:lvl3pPr algn="l" rtl="0" eaLnBrk="0" fontAlgn="base" hangingPunct="0">
        <a:lnSpc>
          <a:spcPct val="90000"/>
        </a:lnSpc>
        <a:spcBef>
          <a:spcPct val="0"/>
        </a:spcBef>
        <a:spcAft>
          <a:spcPct val="0"/>
        </a:spcAft>
        <a:defRPr kumimoji="1" sz="2400">
          <a:solidFill>
            <a:srgbClr val="4B4B4B"/>
          </a:solidFill>
          <a:latin typeface="Yu Gothic UI Semibold" panose="020B0700000000000000" pitchFamily="50" charset="-128"/>
          <a:ea typeface="Yu Gothic UI Semibold" panose="020B0700000000000000" pitchFamily="50" charset="-128"/>
          <a:cs typeface="ＭＳ Ｐゴシック" pitchFamily="-109" charset="-128"/>
        </a:defRPr>
      </a:lvl3pPr>
      <a:lvl4pPr algn="l" rtl="0" eaLnBrk="0" fontAlgn="base" hangingPunct="0">
        <a:lnSpc>
          <a:spcPct val="90000"/>
        </a:lnSpc>
        <a:spcBef>
          <a:spcPct val="0"/>
        </a:spcBef>
        <a:spcAft>
          <a:spcPct val="0"/>
        </a:spcAft>
        <a:defRPr kumimoji="1" sz="2400">
          <a:solidFill>
            <a:srgbClr val="4B4B4B"/>
          </a:solidFill>
          <a:latin typeface="Yu Gothic UI Semibold" panose="020B0700000000000000" pitchFamily="50" charset="-128"/>
          <a:ea typeface="Yu Gothic UI Semibold" panose="020B0700000000000000" pitchFamily="50" charset="-128"/>
          <a:cs typeface="ＭＳ Ｐゴシック" pitchFamily="-109" charset="-128"/>
        </a:defRPr>
      </a:lvl4pPr>
      <a:lvl5pPr algn="l" rtl="0" eaLnBrk="0" fontAlgn="base" hangingPunct="0">
        <a:lnSpc>
          <a:spcPct val="90000"/>
        </a:lnSpc>
        <a:spcBef>
          <a:spcPct val="0"/>
        </a:spcBef>
        <a:spcAft>
          <a:spcPct val="0"/>
        </a:spcAft>
        <a:defRPr kumimoji="1" sz="2400">
          <a:solidFill>
            <a:srgbClr val="4B4B4B"/>
          </a:solidFill>
          <a:latin typeface="Yu Gothic UI Semibold" panose="020B0700000000000000" pitchFamily="50" charset="-128"/>
          <a:ea typeface="Yu Gothic UI Semibold" panose="020B0700000000000000" pitchFamily="50" charset="-128"/>
          <a:cs typeface="ＭＳ Ｐゴシック" pitchFamily="-109" charset="-128"/>
        </a:defRPr>
      </a:lvl5pPr>
      <a:lvl6pPr marL="457200" algn="l" rtl="0" fontAlgn="base">
        <a:lnSpc>
          <a:spcPct val="90000"/>
        </a:lnSpc>
        <a:spcBef>
          <a:spcPct val="0"/>
        </a:spcBef>
        <a:spcAft>
          <a:spcPct val="0"/>
        </a:spcAft>
        <a:defRPr kumimoji="1" sz="2200">
          <a:solidFill>
            <a:srgbClr val="4B4B4B"/>
          </a:solidFill>
          <a:latin typeface="Arial" pitchFamily="-109" charset="0"/>
          <a:ea typeface="ＭＳ Ｐゴシック" pitchFamily="-109" charset="-128"/>
          <a:cs typeface="ＭＳ Ｐゴシック" pitchFamily="-109" charset="-128"/>
        </a:defRPr>
      </a:lvl6pPr>
      <a:lvl7pPr marL="914400" algn="l" rtl="0" fontAlgn="base">
        <a:lnSpc>
          <a:spcPct val="90000"/>
        </a:lnSpc>
        <a:spcBef>
          <a:spcPct val="0"/>
        </a:spcBef>
        <a:spcAft>
          <a:spcPct val="0"/>
        </a:spcAft>
        <a:defRPr kumimoji="1" sz="2200">
          <a:solidFill>
            <a:srgbClr val="4B4B4B"/>
          </a:solidFill>
          <a:latin typeface="Arial" pitchFamily="-109" charset="0"/>
          <a:ea typeface="ＭＳ Ｐゴシック" pitchFamily="-109" charset="-128"/>
          <a:cs typeface="ＭＳ Ｐゴシック" pitchFamily="-109" charset="-128"/>
        </a:defRPr>
      </a:lvl7pPr>
      <a:lvl8pPr marL="1371600" algn="l" rtl="0" fontAlgn="base">
        <a:lnSpc>
          <a:spcPct val="90000"/>
        </a:lnSpc>
        <a:spcBef>
          <a:spcPct val="0"/>
        </a:spcBef>
        <a:spcAft>
          <a:spcPct val="0"/>
        </a:spcAft>
        <a:defRPr kumimoji="1" sz="2200">
          <a:solidFill>
            <a:srgbClr val="4B4B4B"/>
          </a:solidFill>
          <a:latin typeface="Arial" pitchFamily="-109" charset="0"/>
          <a:ea typeface="ＭＳ Ｐゴシック" pitchFamily="-109" charset="-128"/>
          <a:cs typeface="ＭＳ Ｐゴシック" pitchFamily="-109" charset="-128"/>
        </a:defRPr>
      </a:lvl8pPr>
      <a:lvl9pPr marL="1828800" algn="l" rtl="0" fontAlgn="base">
        <a:lnSpc>
          <a:spcPct val="90000"/>
        </a:lnSpc>
        <a:spcBef>
          <a:spcPct val="0"/>
        </a:spcBef>
        <a:spcAft>
          <a:spcPct val="0"/>
        </a:spcAft>
        <a:defRPr kumimoji="1" sz="2200">
          <a:solidFill>
            <a:srgbClr val="4B4B4B"/>
          </a:solidFill>
          <a:latin typeface="Arial" pitchFamily="-109" charset="0"/>
          <a:ea typeface="ＭＳ Ｐゴシック" pitchFamily="-109" charset="-128"/>
          <a:cs typeface="ＭＳ Ｐゴシック" pitchFamily="-109" charset="-128"/>
        </a:defRPr>
      </a:lvl9pPr>
    </p:titleStyle>
    <p:bodyStyle>
      <a:lvl1pPr marL="342900" indent="-342900" algn="l" rtl="0" eaLnBrk="0" fontAlgn="base" hangingPunct="0">
        <a:lnSpc>
          <a:spcPct val="90000"/>
        </a:lnSpc>
        <a:spcBef>
          <a:spcPct val="20000"/>
        </a:spcBef>
        <a:spcAft>
          <a:spcPct val="0"/>
        </a:spcAft>
        <a:buFont typeface="ＭＳ Ｐゴシック" panose="020B0600070205080204" pitchFamily="50" charset="-128"/>
        <a:buChar char="■"/>
        <a:defRPr kumimoji="1">
          <a:solidFill>
            <a:srgbClr val="505050"/>
          </a:solidFill>
          <a:latin typeface="+mn-lt"/>
          <a:ea typeface="+mn-ea"/>
          <a:cs typeface="+mn-cs"/>
        </a:defRPr>
      </a:lvl1pPr>
      <a:lvl2pPr marL="742950" indent="-285750" algn="l" rtl="0" eaLnBrk="0" fontAlgn="base" hangingPunct="0">
        <a:lnSpc>
          <a:spcPct val="90000"/>
        </a:lnSpc>
        <a:spcBef>
          <a:spcPct val="20000"/>
        </a:spcBef>
        <a:spcAft>
          <a:spcPct val="0"/>
        </a:spcAft>
        <a:defRPr kumimoji="1" sz="1600">
          <a:solidFill>
            <a:srgbClr val="505050"/>
          </a:solidFill>
          <a:latin typeface="+mn-lt"/>
          <a:ea typeface="+mn-ea"/>
        </a:defRPr>
      </a:lvl2pPr>
      <a:lvl3pPr marL="1143000" indent="-228600" algn="l" rtl="0" eaLnBrk="0" fontAlgn="base" hangingPunct="0">
        <a:lnSpc>
          <a:spcPct val="90000"/>
        </a:lnSpc>
        <a:spcBef>
          <a:spcPct val="20000"/>
        </a:spcBef>
        <a:spcAft>
          <a:spcPct val="0"/>
        </a:spcAft>
        <a:buFont typeface="ＭＳ Ｐゴシック" panose="020B0600070205080204" pitchFamily="50" charset="-128"/>
        <a:buChar char="■"/>
        <a:defRPr kumimoji="1" sz="1400">
          <a:solidFill>
            <a:srgbClr val="505050"/>
          </a:solidFill>
          <a:latin typeface="+mn-lt"/>
          <a:ea typeface="+mn-ea"/>
        </a:defRPr>
      </a:lvl3pPr>
      <a:lvl4pPr marL="1600200" indent="-228600" algn="l" rtl="0" eaLnBrk="0" fontAlgn="base" hangingPunct="0">
        <a:lnSpc>
          <a:spcPct val="90000"/>
        </a:lnSpc>
        <a:spcBef>
          <a:spcPct val="20000"/>
        </a:spcBef>
        <a:spcAft>
          <a:spcPct val="0"/>
        </a:spcAft>
        <a:defRPr kumimoji="1" sz="1200">
          <a:solidFill>
            <a:srgbClr val="505050"/>
          </a:solidFill>
          <a:latin typeface="+mn-lt"/>
          <a:ea typeface="+mn-ea"/>
        </a:defRPr>
      </a:lvl4pPr>
      <a:lvl5pPr marL="2057400" indent="-228600" algn="l" rtl="0" eaLnBrk="0" fontAlgn="base" hangingPunct="0">
        <a:lnSpc>
          <a:spcPct val="90000"/>
        </a:lnSpc>
        <a:spcBef>
          <a:spcPct val="20000"/>
        </a:spcBef>
        <a:spcAft>
          <a:spcPct val="0"/>
        </a:spcAft>
        <a:buFont typeface="ＭＳ Ｐゴシック" panose="020B0600070205080204" pitchFamily="50" charset="-128"/>
        <a:defRPr kumimoji="1" sz="1000">
          <a:solidFill>
            <a:srgbClr val="505050"/>
          </a:solidFill>
          <a:latin typeface="+mn-lt"/>
          <a:ea typeface="+mn-ea"/>
        </a:defRPr>
      </a:lvl5pPr>
      <a:lvl6pPr marL="2514600" indent="-228600" algn="l" rtl="0" fontAlgn="base">
        <a:lnSpc>
          <a:spcPct val="90000"/>
        </a:lnSpc>
        <a:spcBef>
          <a:spcPct val="20000"/>
        </a:spcBef>
        <a:spcAft>
          <a:spcPct val="0"/>
        </a:spcAft>
        <a:buFont typeface="ＭＳ Ｐゴシック" pitchFamily="-109" charset="-128"/>
        <a:defRPr sz="1000">
          <a:solidFill>
            <a:srgbClr val="505050"/>
          </a:solidFill>
          <a:latin typeface="+mn-lt"/>
          <a:ea typeface="+mn-ea"/>
        </a:defRPr>
      </a:lvl6pPr>
      <a:lvl7pPr marL="2971800" indent="-228600" algn="l" rtl="0" fontAlgn="base">
        <a:lnSpc>
          <a:spcPct val="90000"/>
        </a:lnSpc>
        <a:spcBef>
          <a:spcPct val="20000"/>
        </a:spcBef>
        <a:spcAft>
          <a:spcPct val="0"/>
        </a:spcAft>
        <a:buFont typeface="ＭＳ Ｐゴシック" pitchFamily="-109" charset="-128"/>
        <a:defRPr sz="1000">
          <a:solidFill>
            <a:srgbClr val="505050"/>
          </a:solidFill>
          <a:latin typeface="+mn-lt"/>
          <a:ea typeface="+mn-ea"/>
        </a:defRPr>
      </a:lvl7pPr>
      <a:lvl8pPr marL="3429000" indent="-228600" algn="l" rtl="0" fontAlgn="base">
        <a:lnSpc>
          <a:spcPct val="90000"/>
        </a:lnSpc>
        <a:spcBef>
          <a:spcPct val="20000"/>
        </a:spcBef>
        <a:spcAft>
          <a:spcPct val="0"/>
        </a:spcAft>
        <a:buFont typeface="ＭＳ Ｐゴシック" pitchFamily="-109" charset="-128"/>
        <a:defRPr sz="1000">
          <a:solidFill>
            <a:srgbClr val="505050"/>
          </a:solidFill>
          <a:latin typeface="+mn-lt"/>
          <a:ea typeface="+mn-ea"/>
        </a:defRPr>
      </a:lvl8pPr>
      <a:lvl9pPr marL="3886200" indent="-228600" algn="l" rtl="0" fontAlgn="base">
        <a:lnSpc>
          <a:spcPct val="90000"/>
        </a:lnSpc>
        <a:spcBef>
          <a:spcPct val="20000"/>
        </a:spcBef>
        <a:spcAft>
          <a:spcPct val="0"/>
        </a:spcAft>
        <a:buFont typeface="ＭＳ Ｐゴシック" pitchFamily="-109" charset="-128"/>
        <a:defRPr sz="1000">
          <a:solidFill>
            <a:srgbClr val="505050"/>
          </a:solidFill>
          <a:latin typeface="+mn-lt"/>
          <a:ea typeface="+mn-ea"/>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A85722-2A54-4808-BBC7-17325D17CA2D}"/>
              </a:ext>
            </a:extLst>
          </p:cNvPr>
          <p:cNvSpPr>
            <a:spLocks noGrp="1"/>
          </p:cNvSpPr>
          <p:nvPr>
            <p:ph type="title"/>
          </p:nvPr>
        </p:nvSpPr>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3-1</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ウェアラブルカメラを活用した遠隔検査の実現可否の検証（技術検証）＜</a:t>
            </a:r>
            <a:r>
              <a:rPr kumimoji="0" lang="en-US" altLang="ja-JP" sz="1600" kern="0" dirty="0">
                <a:solidFill>
                  <a:schemeClr val="tx1">
                    <a:lumMod val="95000"/>
                    <a:lumOff val="5000"/>
                  </a:schemeClr>
                </a:solidFill>
                <a:latin typeface="Meiryo UI" panose="020B0604030504040204" pitchFamily="50" charset="-128"/>
                <a:ea typeface="Meiryo UI" panose="020B0604030504040204" pitchFamily="50" charset="-128"/>
              </a:rPr>
              <a:t>1/2</a:t>
            </a: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7" name="表 6">
            <a:extLst>
              <a:ext uri="{FF2B5EF4-FFF2-40B4-BE49-F238E27FC236}">
                <a16:creationId xmlns:a16="http://schemas.microsoft.com/office/drawing/2014/main" id="{229CA52B-8E01-4C52-B4C9-9BAD2B541484}"/>
              </a:ext>
            </a:extLst>
          </p:cNvPr>
          <p:cNvGraphicFramePr>
            <a:graphicFrameLocks noGrp="1"/>
          </p:cNvGraphicFramePr>
          <p:nvPr>
            <p:extLst>
              <p:ext uri="{D42A27DB-BD31-4B8C-83A1-F6EECF244321}">
                <p14:modId xmlns:p14="http://schemas.microsoft.com/office/powerpoint/2010/main" val="1093488270"/>
              </p:ext>
            </p:extLst>
          </p:nvPr>
        </p:nvGraphicFramePr>
        <p:xfrm>
          <a:off x="272480" y="1628800"/>
          <a:ext cx="9309298" cy="4927180"/>
        </p:xfrm>
        <a:graphic>
          <a:graphicData uri="http://schemas.openxmlformats.org/drawingml/2006/table">
            <a:tbl>
              <a:tblPr firstRow="1" bandRow="1">
                <a:tableStyleId>{7DF18680-E054-41AD-8BC1-D1AEF772440D}</a:tableStyleId>
              </a:tblPr>
              <a:tblGrid>
                <a:gridCol w="550649">
                  <a:extLst>
                    <a:ext uri="{9D8B030D-6E8A-4147-A177-3AD203B41FA5}">
                      <a16:colId xmlns:a16="http://schemas.microsoft.com/office/drawing/2014/main" val="3514243316"/>
                    </a:ext>
                  </a:extLst>
                </a:gridCol>
                <a:gridCol w="550649">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1019766331"/>
                    </a:ext>
                  </a:extLst>
                </a:gridCol>
              </a:tblGrid>
              <a:tr h="396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要件説明</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今年度</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410900">
                <a:tc rowSpan="7">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機能</a:t>
                      </a:r>
                      <a:endParaRPr kumimoji="1" lang="en-US" altLang="ja-JP" sz="1100" dirty="0">
                        <a:latin typeface="Meiryo UI" panose="020B0604030504040204" pitchFamily="50" charset="-128"/>
                        <a:ea typeface="Meiryo UI" panose="020B0604030504040204" pitchFamily="50" charset="-128"/>
                      </a:endParaRPr>
                    </a:p>
                    <a:p>
                      <a:pPr algn="ctr">
                        <a:lnSpc>
                          <a:spcPts val="1440"/>
                        </a:lnSpc>
                      </a:pPr>
                      <a:r>
                        <a:rPr kumimoji="1" lang="ja-JP" altLang="en-US" sz="1100" dirty="0">
                          <a:latin typeface="Meiryo UI" panose="020B0604030504040204" pitchFamily="50" charset="-128"/>
                          <a:ea typeface="Meiryo UI" panose="020B0604030504040204" pitchFamily="50" charset="-128"/>
                        </a:rPr>
                        <a:t>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5">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映像</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lvl="2" indent="0" algn="l" defTabSz="457200" rtl="0" eaLnBrk="1" latinLnBrk="0" hangingPunct="1">
                        <a:lnSpc>
                          <a:spcPts val="1440"/>
                        </a:lnSpc>
                        <a:buFont typeface="Arial" panose="020B0604020202020204" pitchFamily="34" charset="0"/>
                        <a:buNone/>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遠隔検査を可能とするため、現場の映像（動画）配信が可能なこと。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410900">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lvl="2" indent="0" algn="l" defTabSz="457200" rtl="0" eaLnBrk="1" latinLnBrk="0" hangingPunct="1">
                        <a:lnSpc>
                          <a:spcPts val="1440"/>
                        </a:lnSpc>
                        <a:buFont typeface="Arial" panose="020B0604020202020204" pitchFamily="34" charset="0"/>
                        <a:buNone/>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現場の映像を遠隔で確認する際、配信された映像（動画）をパソコン等で確認が可能なこと。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32384650"/>
                  </a:ext>
                </a:extLst>
              </a:tr>
              <a:tr h="410900">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検査管理者が遠隔で作業指示するため、映像（動画）にアイコンやテキストなど書き込みが可能なこと。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0248750"/>
                  </a:ext>
                </a:extLst>
              </a:tr>
              <a:tr h="410900">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lang="ja-JP" altLang="en-US" sz="1100" dirty="0">
                          <a:latin typeface="Meiryo UI" panose="020B0604030504040204" pitchFamily="50" charset="-128"/>
                          <a:ea typeface="Meiryo UI" panose="020B0604030504040204" pitchFamily="50" charset="-128"/>
                        </a:rPr>
                        <a:t>リアルタイムで映像の確認ができること。また、撮影した映像データはクラウド上に保存され、 撮影後も確認ができること。（データ保存期間は撮影後</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日程度とする。</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保存期間は別途調整）</a:t>
                      </a:r>
                      <a:endParaRPr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endParaRPr kumimoji="1" lang="ja-JP" altLang="en-US" sz="1100" strike="noStrike"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2341312"/>
                  </a:ext>
                </a:extLst>
              </a:tr>
              <a:tr h="410900">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lang="ja-JP" altLang="en-US" sz="1100" dirty="0">
                          <a:latin typeface="Meiryo UI" panose="020B0604030504040204" pitchFamily="50" charset="-128"/>
                          <a:ea typeface="Meiryo UI" panose="020B0604030504040204" pitchFamily="50" charset="-128"/>
                        </a:rPr>
                        <a:t>映像の画質は</a:t>
                      </a:r>
                      <a:r>
                        <a:rPr lang="en-US" altLang="ja-JP" sz="1100" dirty="0">
                          <a:latin typeface="Meiryo UI" panose="020B0604030504040204" pitchFamily="50" charset="-128"/>
                          <a:ea typeface="Meiryo UI" panose="020B0604030504040204" pitchFamily="50" charset="-128"/>
                        </a:rPr>
                        <a:t>HD</a:t>
                      </a:r>
                      <a:r>
                        <a:rPr lang="ja-JP" altLang="en-US" sz="1100" dirty="0">
                          <a:latin typeface="Meiryo UI" panose="020B0604030504040204" pitchFamily="50" charset="-128"/>
                          <a:ea typeface="Meiryo UI" panose="020B0604030504040204" pitchFamily="50" charset="-128"/>
                        </a:rPr>
                        <a:t>画質</a:t>
                      </a:r>
                      <a:r>
                        <a:rPr lang="en-US" altLang="ja-JP" sz="1100" dirty="0">
                          <a:latin typeface="Meiryo UI" panose="020B0604030504040204" pitchFamily="50" charset="-128"/>
                          <a:ea typeface="Meiryo UI" panose="020B0604030504040204" pitchFamily="50" charset="-128"/>
                        </a:rPr>
                        <a:t>(1280×720px)</a:t>
                      </a:r>
                      <a:r>
                        <a:rPr lang="ja-JP" altLang="en-US" sz="1100" dirty="0">
                          <a:latin typeface="Meiryo UI" panose="020B0604030504040204" pitchFamily="50" charset="-128"/>
                          <a:ea typeface="Meiryo UI" panose="020B0604030504040204" pitchFamily="50" charset="-128"/>
                        </a:rPr>
                        <a:t>以上であること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1923689"/>
                  </a:ext>
                </a:extLst>
              </a:tr>
              <a:tr h="410900">
                <a:tc vMerge="1">
                  <a:txBody>
                    <a:bodyPr/>
                    <a:lstStyle/>
                    <a:p>
                      <a:pPr algn="ctr">
                        <a:lnSpc>
                          <a:spcPts val="1440"/>
                        </a:lnSpc>
                      </a:pPr>
                      <a:endParaRPr kumimoji="1" lang="en-US" altLang="ja-JP" sz="1200" dirty="0">
                        <a:latin typeface="Meiryo UI" panose="020B0604030504040204" pitchFamily="50" charset="-128"/>
                        <a:ea typeface="Meiryo UI" panose="020B0604030504040204" pitchFamily="50" charset="-128"/>
                      </a:endParaRPr>
                    </a:p>
                  </a:txBody>
                  <a:tcPr vert="eaVert">
                    <a:lnT w="3175" cap="flat" cmpd="sng" algn="ctr">
                      <a:solidFill>
                        <a:schemeClr val="bg1">
                          <a:lumMod val="75000"/>
                        </a:schemeClr>
                      </a:solidFill>
                      <a:prstDash val="solid"/>
                      <a:round/>
                      <a:headEnd type="none" w="med" len="med"/>
                      <a:tailEnd type="none" w="med" len="med"/>
                    </a:lnT>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音声</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映像（動画）配信に加えて、双方向で音声通話が可能なこと。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endParaRPr kumimoji="1" lang="ja-JP" altLang="en-US" sz="1100" strike="noStrike" dirty="0">
                        <a:solidFill>
                          <a:schemeClr val="tx1">
                            <a:lumMod val="95000"/>
                            <a:lumOff val="5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solidFill>
                          <a:schemeClr val="tx1">
                            <a:lumMod val="95000"/>
                            <a:lumOff val="5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91820660"/>
                  </a:ext>
                </a:extLst>
              </a:tr>
              <a:tr h="410900">
                <a:tc vMerge="1">
                  <a:txBody>
                    <a:bodyPr/>
                    <a:lstStyle/>
                    <a:p>
                      <a:endParaRPr kumimoji="1" lang="ja-JP" altLang="en-US"/>
                    </a:p>
                  </a:txBody>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データ</a:t>
                      </a:r>
                      <a:endParaRPr kumimoji="1" lang="en-US" altLang="ja-JP" sz="1100" dirty="0">
                        <a:latin typeface="Meiryo UI" panose="020B0604030504040204" pitchFamily="50" charset="-128"/>
                        <a:ea typeface="Meiryo UI" panose="020B0604030504040204" pitchFamily="50" charset="-128"/>
                      </a:endParaRPr>
                    </a:p>
                    <a:p>
                      <a:pPr algn="ctr">
                        <a:lnSpc>
                          <a:spcPts val="1440"/>
                        </a:lnSpc>
                      </a:pPr>
                      <a:r>
                        <a:rPr kumimoji="1" lang="ja-JP" altLang="en-US" sz="1100" dirty="0">
                          <a:latin typeface="Meiryo UI" panose="020B0604030504040204" pitchFamily="50" charset="-128"/>
                          <a:ea typeface="Meiryo UI" panose="020B0604030504040204" pitchFamily="50" charset="-128"/>
                        </a:rPr>
                        <a:t>閲覧</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撮影したデータを保存できるクラウド環境の提供が可能なこと。なお、データ閲覧に関しては</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WEB</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ページ等で簡易に確認できること。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solidFill>
                          <a:schemeClr val="tx1">
                            <a:lumMod val="95000"/>
                            <a:lumOff val="5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solidFill>
                          <a:schemeClr val="tx1">
                            <a:lumMod val="95000"/>
                            <a:lumOff val="5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746152"/>
                  </a:ext>
                </a:extLst>
              </a:tr>
              <a:tr h="410900">
                <a:tc rowSpan="4">
                  <a:txBody>
                    <a:bodyPr/>
                    <a:lstStyle/>
                    <a:p>
                      <a:pPr marL="0" algn="ctr" defTabSz="457200" rtl="0" eaLnBrk="1" latinLnBrk="0" hangingPunct="1">
                        <a:lnSpc>
                          <a:spcPts val="1440"/>
                        </a:lnSpc>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非機能要件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40000"/>
                        <a:lumOff val="60000"/>
                      </a:schemeClr>
                    </a:solidFill>
                  </a:tcPr>
                </a:tc>
                <a:tc rowSpan="4">
                  <a:txBody>
                    <a:bodyPr/>
                    <a:lstStyle/>
                    <a:p>
                      <a:pPr marL="0" algn="ctr" defTabSz="457200" rtl="0" eaLnBrk="1" latinLnBrk="0" hangingPunct="1">
                        <a:lnSpc>
                          <a:spcPts val="1440"/>
                        </a:lnSpc>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ネットワーク</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現場の映像を撮影する際に、ハードウェアを頭部に装着できること。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28921094"/>
                  </a:ext>
                </a:extLst>
              </a:tr>
              <a:tr h="410900">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インターネット環境で動作、利用が可能なこと。またインターネットの接続は、今回</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Wi-Fi</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環境での実証を想定しているが、現地の状況により</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LTE</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による接続のほうが簡易に接続可能な場合はこれを妨げるものではない。</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6098690"/>
                  </a:ext>
                </a:extLst>
              </a:tr>
              <a:tr h="410900">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ウェアラブルカメラの実証にあたっては工事を要しないこと。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なお、</a:t>
                      </a:r>
                      <a:r>
                        <a:rPr kumimoji="0" lang="ja-JP" altLang="en-US" sz="1100" kern="0" dirty="0">
                          <a:solidFill>
                            <a:schemeClr val="tx1">
                              <a:lumMod val="95000"/>
                              <a:lumOff val="5000"/>
                            </a:schemeClr>
                          </a:solidFill>
                          <a:latin typeface="Meiryo UI" panose="020B0604030504040204" pitchFamily="50" charset="-128"/>
                          <a:ea typeface="Meiryo UI" panose="020B0604030504040204" pitchFamily="50" charset="-128"/>
                        </a:rPr>
                        <a:t>本番稼働において、</a:t>
                      </a:r>
                      <a:r>
                        <a:rPr kumimoji="0" lang="en-US" altLang="ja-JP" sz="1100" kern="0" dirty="0">
                          <a:solidFill>
                            <a:schemeClr val="tx1">
                              <a:lumMod val="95000"/>
                              <a:lumOff val="5000"/>
                            </a:schemeClr>
                          </a:solidFill>
                          <a:latin typeface="Meiryo UI" panose="020B0604030504040204" pitchFamily="50" charset="-128"/>
                          <a:ea typeface="Meiryo UI" panose="020B0604030504040204" pitchFamily="50" charset="-128"/>
                        </a:rPr>
                        <a:t>Wi-Fi</a:t>
                      </a:r>
                      <a:r>
                        <a:rPr kumimoji="0" lang="ja-JP" altLang="en-US" sz="1100" kern="0" dirty="0">
                          <a:solidFill>
                            <a:schemeClr val="tx1">
                              <a:lumMod val="95000"/>
                              <a:lumOff val="5000"/>
                            </a:schemeClr>
                          </a:solidFill>
                          <a:latin typeface="Meiryo UI" panose="020B0604030504040204" pitchFamily="50" charset="-128"/>
                          <a:ea typeface="Meiryo UI" panose="020B0604030504040204" pitchFamily="50" charset="-128"/>
                        </a:rPr>
                        <a:t>通信環境構築が必要な場合は、通信対応が可能なこと。</a:t>
                      </a:r>
                      <a:endParaRPr kumimoji="0" lang="en-US" altLang="ja-JP" sz="1100" kern="0" dirty="0">
                        <a:solidFill>
                          <a:schemeClr val="tx1">
                            <a:lumMod val="95000"/>
                            <a:lumOff val="5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en-US" altLang="ja-JP"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en-US" altLang="ja-JP"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8138309"/>
                  </a:ext>
                </a:extLst>
              </a:tr>
              <a:tr h="410900">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映像（動画）が遅延しない通信スペックを要していること。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8451348"/>
                  </a:ext>
                </a:extLst>
              </a:tr>
            </a:tbl>
          </a:graphicData>
        </a:graphic>
      </p:graphicFrame>
      <p:sp>
        <p:nvSpPr>
          <p:cNvPr id="8" name="正方形/長方形 7">
            <a:extLst>
              <a:ext uri="{FF2B5EF4-FFF2-40B4-BE49-F238E27FC236}">
                <a16:creationId xmlns:a16="http://schemas.microsoft.com/office/drawing/2014/main" id="{DB6FC88D-EC76-478D-B6DC-5F0C99701DE7}"/>
              </a:ext>
            </a:extLst>
          </p:cNvPr>
          <p:cNvSpPr/>
          <p:nvPr/>
        </p:nvSpPr>
        <p:spPr>
          <a:xfrm>
            <a:off x="6969224" y="44624"/>
            <a:ext cx="2736000" cy="216024"/>
          </a:xfrm>
          <a:prstGeom prst="rect">
            <a:avLst/>
          </a:prstGeom>
          <a:solidFill>
            <a:srgbClr val="45AB85">
              <a:alpha val="80000"/>
            </a:srgbClr>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anchor="ctr"/>
          <a:lstStyle/>
          <a:p>
            <a:pPr algn="ctr">
              <a:defRPr/>
            </a:pPr>
            <a:r>
              <a:rPr lang="ja-JP" altLang="en-US" sz="1100" b="1" dirty="0">
                <a:latin typeface="Meiryo UI" panose="020B0604030504040204" pitchFamily="50" charset="-128"/>
                <a:ea typeface="Meiryo UI" panose="020B0604030504040204" pitchFamily="50" charset="-128"/>
              </a:rPr>
              <a:t>事業者名</a:t>
            </a:r>
          </a:p>
        </p:txBody>
      </p:sp>
      <p:sp>
        <p:nvSpPr>
          <p:cNvPr id="9" name="正方形/長方形 8">
            <a:extLst>
              <a:ext uri="{FF2B5EF4-FFF2-40B4-BE49-F238E27FC236}">
                <a16:creationId xmlns:a16="http://schemas.microsoft.com/office/drawing/2014/main" id="{19FFB35E-D557-46B0-BFB5-526F55E4BCCD}"/>
              </a:ext>
            </a:extLst>
          </p:cNvPr>
          <p:cNvSpPr/>
          <p:nvPr/>
        </p:nvSpPr>
        <p:spPr>
          <a:xfrm>
            <a:off x="6969224" y="260648"/>
            <a:ext cx="2736304" cy="36004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err="1">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ー</a:t>
            </a:r>
            <a:r>
              <a:rPr lang="ja-JP" altLang="en-US"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貴事業者名をご記入くださいー</a:t>
            </a:r>
            <a:endParaRPr lang="en-US" altLang="ja-JP"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612400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デジタル技術を活用した行政文書の校正作業省力化＜</a:t>
            </a:r>
            <a:r>
              <a:rPr kumimoji="0" lang="en-US" altLang="ja-JP" sz="1600" kern="0" dirty="0">
                <a:solidFill>
                  <a:schemeClr val="tx1">
                    <a:lumMod val="95000"/>
                    <a:lumOff val="5000"/>
                  </a:schemeClr>
                </a:solidFill>
                <a:latin typeface="Meiryo UI" panose="020B0604030504040204" pitchFamily="50" charset="-128"/>
                <a:ea typeface="Meiryo UI" panose="020B0604030504040204" pitchFamily="50" charset="-128"/>
              </a:rPr>
              <a:t>2/2</a:t>
            </a: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7" name="表 6">
            <a:extLst>
              <a:ext uri="{FF2B5EF4-FFF2-40B4-BE49-F238E27FC236}">
                <a16:creationId xmlns:a16="http://schemas.microsoft.com/office/drawing/2014/main" id="{D8FFFEC5-B1BF-4E95-863C-02A9DFEA559B}"/>
              </a:ext>
            </a:extLst>
          </p:cNvPr>
          <p:cNvGraphicFramePr>
            <a:graphicFrameLocks noGrp="1"/>
          </p:cNvGraphicFramePr>
          <p:nvPr>
            <p:extLst>
              <p:ext uri="{D42A27DB-BD31-4B8C-83A1-F6EECF244321}">
                <p14:modId xmlns:p14="http://schemas.microsoft.com/office/powerpoint/2010/main" val="2748412990"/>
              </p:ext>
            </p:extLst>
          </p:nvPr>
        </p:nvGraphicFramePr>
        <p:xfrm>
          <a:off x="272480" y="1628800"/>
          <a:ext cx="9309600" cy="5077560"/>
        </p:xfrm>
        <a:graphic>
          <a:graphicData uri="http://schemas.openxmlformats.org/drawingml/2006/table">
            <a:tbl>
              <a:tblPr firstRow="1" bandRow="1">
                <a:tableStyleId>{7DF18680-E054-41AD-8BC1-D1AEF772440D}</a:tableStyleId>
              </a:tblPr>
              <a:tblGrid>
                <a:gridCol w="550800">
                  <a:extLst>
                    <a:ext uri="{9D8B030D-6E8A-4147-A177-3AD203B41FA5}">
                      <a16:colId xmlns:a16="http://schemas.microsoft.com/office/drawing/2014/main" val="3514243316"/>
                    </a:ext>
                  </a:extLst>
                </a:gridCol>
                <a:gridCol w="550800">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515786660"/>
                    </a:ext>
                  </a:extLst>
                </a:gridCol>
              </a:tblGrid>
              <a:tr h="0">
                <a:tc gridSpan="2">
                  <a:txBody>
                    <a:bodyPr/>
                    <a:lstStyle/>
                    <a:p>
                      <a:pPr marL="0" algn="ctr" defTabSz="457200" rtl="0" eaLnBrk="1" latinLnBrk="0" hangingPunct="1"/>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bg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rPr>
                        <a:t>要件説明</a:t>
                      </a:r>
                      <a:endParaRPr kumimoji="1" lang="en-US" altLang="ja-JP" sz="1100" dirty="0">
                        <a:solidFill>
                          <a:schemeClr val="bg1"/>
                        </a:solidFill>
                        <a:latin typeface="Meiryo UI" panose="020B0604030504040204" pitchFamily="50" charset="-128"/>
                        <a:ea typeface="Meiryo UI" panose="020B0604030504040204" pitchFamily="50" charset="-128"/>
                      </a:endParaRPr>
                    </a:p>
                    <a:p>
                      <a:pPr algn="ctr"/>
                      <a:r>
                        <a:rPr kumimoji="1" lang="ja-JP" altLang="en-US" sz="1100" dirty="0">
                          <a:solidFill>
                            <a:schemeClr val="bg1"/>
                          </a:solidFill>
                          <a:latin typeface="Meiryo UI" panose="020B0604030504040204" pitchFamily="50" charset="-128"/>
                          <a:ea typeface="Meiryo UI" panose="020B0604030504040204" pitchFamily="50" charset="-128"/>
                        </a:rPr>
                        <a:t>（</a:t>
                      </a:r>
                      <a:r>
                        <a:rPr kumimoji="1" lang="en-US" altLang="ja-JP" sz="1100" dirty="0">
                          <a:solidFill>
                            <a:schemeClr val="bg1"/>
                          </a:solidFill>
                          <a:latin typeface="Meiryo UI" panose="020B0604030504040204" pitchFamily="50" charset="-128"/>
                          <a:ea typeface="Meiryo UI" panose="020B0604030504040204" pitchFamily="50" charset="-128"/>
                        </a:rPr>
                        <a:t>※</a:t>
                      </a:r>
                      <a:r>
                        <a:rPr kumimoji="1" lang="ja-JP" altLang="en-US" sz="1100" dirty="0">
                          <a:solidFill>
                            <a:schemeClr val="bg1"/>
                          </a:solidFill>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rPr>
                        <a:t>今年度</a:t>
                      </a:r>
                      <a:endParaRPr kumimoji="1" lang="en-US" altLang="ja-JP" sz="1100" dirty="0">
                        <a:solidFill>
                          <a:schemeClr val="bg1"/>
                        </a:solidFill>
                        <a:latin typeface="Meiryo UI" panose="020B0604030504040204" pitchFamily="50" charset="-128"/>
                        <a:ea typeface="Meiryo UI" panose="020B0604030504040204" pitchFamily="50" charset="-128"/>
                      </a:endParaRPr>
                    </a:p>
                    <a:p>
                      <a:pPr algn="ctr"/>
                      <a:r>
                        <a:rPr kumimoji="1" lang="ja-JP" altLang="en-US" sz="1100" dirty="0">
                          <a:solidFill>
                            <a:schemeClr val="bg1"/>
                          </a:solidFill>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219926">
                <a:tc rowSpan="17">
                  <a:txBody>
                    <a:bodyPr/>
                    <a:lstStyle/>
                    <a:p>
                      <a:pPr algn="ct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非機能要件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6">
                  <a:txBody>
                    <a:bodyPr/>
                    <a:lstStyle/>
                    <a:p>
                      <a:pPr algn="ct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管理</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予め管理者が設定した利用上限を超過しないように、ユーザーの利用制限をする機能（警告の表示、利用停止等）があること。</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0718297"/>
                  </a:ext>
                </a:extLst>
              </a:tr>
              <a:tr h="219926">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管理者により、ユーザーアカウント管理（追加や削除、変更等）を容易に行えること。</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71601567"/>
                  </a:ext>
                </a:extLst>
              </a:tr>
              <a:tr h="2199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管理者により、利用状況・アクセスログ等の確認が可能である こと。 </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25614366"/>
                  </a:ext>
                </a:extLst>
              </a:tr>
              <a:tr h="219926">
                <a:tc vMerge="1">
                  <a:txBody>
                    <a:bodyPr/>
                    <a:lstStyle/>
                    <a:p>
                      <a:endParaRPr kumimoji="1" lang="ja-JP" altLang="en-US"/>
                    </a:p>
                  </a:txBody>
                  <a:tcPr/>
                </a:tc>
                <a:tc vMerge="1">
                  <a:txBody>
                    <a:bodyPr/>
                    <a:lstStyle/>
                    <a:p>
                      <a:pPr>
                        <a:lnSpc>
                          <a:spcPts val="1440"/>
                        </a:lnSpc>
                      </a:pPr>
                      <a:endParaRPr kumimoji="1" lang="ja-JP" altLang="en-US" sz="1200">
                        <a:latin typeface="Meiryo UI" panose="020B0604030504040204" pitchFamily="50" charset="-128"/>
                        <a:ea typeface="Meiryo UI" panose="020B0604030504040204" pitchFamily="50" charset="-128"/>
                      </a:endParaRPr>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利用アカウント、利用日時、回答内容等をログとして蓄積すること。また、当該ログを</a:t>
                      </a:r>
                      <a:r>
                        <a:rPr lang="en-US" altLang="ja-JP" sz="1100" spc="-140" baseline="0" dirty="0">
                          <a:solidFill>
                            <a:schemeClr val="tx1"/>
                          </a:solidFill>
                          <a:latin typeface="Meiryo UI" panose="020B0604030504040204" pitchFamily="50" charset="-128"/>
                          <a:ea typeface="Meiryo UI" panose="020B0604030504040204" pitchFamily="50" charset="-128"/>
                        </a:rPr>
                        <a:t>CSV</a:t>
                      </a:r>
                      <a:r>
                        <a:rPr lang="ja-JP" altLang="en-US" sz="1100" spc="-140" baseline="0" dirty="0">
                          <a:solidFill>
                            <a:schemeClr val="tx1"/>
                          </a:solidFill>
                          <a:latin typeface="Meiryo UI" panose="020B0604030504040204" pitchFamily="50" charset="-128"/>
                          <a:ea typeface="Meiryo UI" panose="020B0604030504040204" pitchFamily="50" charset="-128"/>
                        </a:rPr>
                        <a:t>ファイル等で出力できること。 </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25019227"/>
                  </a:ext>
                </a:extLst>
              </a:tr>
              <a:tr h="219926">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契約終了時及び契約期間中に発生した記憶媒体の廃棄にあたっては、その情報を復元できないように処置すること。 </a:t>
                      </a:r>
                      <a:endPar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5752881"/>
                  </a:ext>
                </a:extLst>
              </a:tr>
              <a:tr h="219926">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en-US" altLang="ja-JP" sz="1100" spc="-140" baseline="0" dirty="0">
                          <a:solidFill>
                            <a:schemeClr val="tx1"/>
                          </a:solidFill>
                          <a:latin typeface="Meiryo UI" panose="020B0604030504040204" pitchFamily="50" charset="-128"/>
                          <a:ea typeface="Meiryo UI" panose="020B0604030504040204" pitchFamily="50" charset="-128"/>
                        </a:rPr>
                        <a:t>IP</a:t>
                      </a:r>
                      <a:r>
                        <a:rPr lang="ja-JP" altLang="en-US" sz="1100" spc="-140" baseline="0" dirty="0">
                          <a:solidFill>
                            <a:schemeClr val="tx1"/>
                          </a:solidFill>
                          <a:latin typeface="Meiryo UI" panose="020B0604030504040204" pitchFamily="50" charset="-128"/>
                          <a:ea typeface="Meiryo UI" panose="020B0604030504040204" pitchFamily="50" charset="-128"/>
                        </a:rPr>
                        <a:t>アドレスによる接続制御など、業務目的外の利用 を制限する対策を講じること。 </a:t>
                      </a:r>
                      <a:endParaRPr lang="en-US" altLang="ja-JP"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52288484"/>
                  </a:ext>
                </a:extLst>
              </a:tr>
              <a:tr h="219926">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5">
                  <a:txBody>
                    <a:bodyPr/>
                    <a:lstStyle/>
                    <a:p>
                      <a:pP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運用・サービス</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導入時に、本件の作業負担の軽減を支援をすること（データ連携用ファイルの初期登録等の支援をする事等）</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63745176"/>
                  </a:ext>
                </a:extLst>
              </a:tr>
              <a:tr h="219926">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本サービスの操作マニュアル</a:t>
                      </a:r>
                      <a:r>
                        <a:rPr lang="en-US" altLang="ja-JP" sz="1100" spc="-140" baseline="0" dirty="0">
                          <a:solidFill>
                            <a:schemeClr val="tx1"/>
                          </a:solidFill>
                          <a:latin typeface="Meiryo UI" panose="020B0604030504040204" pitchFamily="50" charset="-128"/>
                          <a:ea typeface="Meiryo UI" panose="020B0604030504040204" pitchFamily="50" charset="-128"/>
                        </a:rPr>
                        <a:t>(</a:t>
                      </a:r>
                      <a:r>
                        <a:rPr lang="ja-JP" altLang="en-US" sz="1100" spc="-140" baseline="0" dirty="0">
                          <a:solidFill>
                            <a:schemeClr val="tx1"/>
                          </a:solidFill>
                          <a:latin typeface="Meiryo UI" panose="020B0604030504040204" pitchFamily="50" charset="-128"/>
                          <a:ea typeface="Meiryo UI" panose="020B0604030504040204" pitchFamily="50" charset="-128"/>
                        </a:rPr>
                        <a:t>ユーザー向け、管理者向け</a:t>
                      </a:r>
                      <a:r>
                        <a:rPr lang="en-US" altLang="ja-JP" sz="1100" spc="-140" baseline="0" dirty="0">
                          <a:solidFill>
                            <a:schemeClr val="tx1"/>
                          </a:solidFill>
                          <a:latin typeface="Meiryo UI" panose="020B0604030504040204" pitchFamily="50" charset="-128"/>
                          <a:ea typeface="Meiryo UI" panose="020B0604030504040204" pitchFamily="50" charset="-128"/>
                        </a:rPr>
                        <a:t>)</a:t>
                      </a:r>
                      <a:r>
                        <a:rPr lang="ja-JP" altLang="en-US" sz="1100" spc="-140" baseline="0" dirty="0" err="1">
                          <a:solidFill>
                            <a:schemeClr val="tx1"/>
                          </a:solidFill>
                          <a:latin typeface="Meiryo UI" panose="020B0604030504040204" pitchFamily="50" charset="-128"/>
                          <a:ea typeface="Meiryo UI" panose="020B0604030504040204" pitchFamily="50" charset="-128"/>
                        </a:rPr>
                        <a:t>を提</a:t>
                      </a:r>
                      <a:r>
                        <a:rPr lang="ja-JP" altLang="en-US" sz="1100" spc="-140" baseline="0" dirty="0">
                          <a:solidFill>
                            <a:schemeClr val="tx1"/>
                          </a:solidFill>
                          <a:latin typeface="Meiryo UI" panose="020B0604030504040204" pitchFamily="50" charset="-128"/>
                          <a:ea typeface="Meiryo UI" panose="020B0604030504040204" pitchFamily="50" charset="-128"/>
                        </a:rPr>
                        <a:t>供すること。 </a:t>
                      </a:r>
                      <a:endParaRPr lang="en-US" altLang="ja-JP"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48973577"/>
                  </a:ext>
                </a:extLst>
              </a:tr>
              <a:tr h="38767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効果的に、行政文書の自動校正サービス等を利用できる、または利用ユーザーの利用促進に資する資料の提供や、その他本事業の成果をより高める支援を提供すること。</a:t>
                      </a:r>
                      <a:endParaRPr lang="en-US" altLang="ja-JP"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60149168"/>
                  </a:ext>
                </a:extLst>
              </a:tr>
              <a:tr h="387677">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nSpc>
                          <a:spcPts val="1440"/>
                        </a:lnSpc>
                      </a:pPr>
                      <a:r>
                        <a:rPr lang="ja-JP" altLang="en-US" sz="1100" spc="-140" baseline="0" dirty="0">
                          <a:solidFill>
                            <a:schemeClr val="tx1"/>
                          </a:solidFill>
                          <a:latin typeface="Meiryo UI" panose="020B0604030504040204" pitchFamily="50" charset="-128"/>
                          <a:ea typeface="Meiryo UI" panose="020B0604030504040204" pitchFamily="50" charset="-128"/>
                        </a:rPr>
                        <a:t>契約期間中は、本件からの利用方法の照会等各種問合せに対応すること。 </a:t>
                      </a:r>
                      <a:r>
                        <a:rPr lang="en-US" altLang="ja-JP" sz="1100" spc="-140" baseline="0" dirty="0">
                          <a:solidFill>
                            <a:schemeClr val="tx1"/>
                          </a:solidFill>
                          <a:latin typeface="Meiryo UI" panose="020B0604030504040204" pitchFamily="50" charset="-128"/>
                          <a:ea typeface="Meiryo UI" panose="020B0604030504040204" pitchFamily="50" charset="-128"/>
                        </a:rPr>
                        <a:t>※</a:t>
                      </a:r>
                      <a:r>
                        <a:rPr lang="ja-JP" altLang="en-US" sz="1100" spc="-140" baseline="0" dirty="0">
                          <a:solidFill>
                            <a:schemeClr val="tx1"/>
                          </a:solidFill>
                          <a:latin typeface="Meiryo UI" panose="020B0604030504040204" pitchFamily="50" charset="-128"/>
                          <a:ea typeface="Meiryo UI" panose="020B0604030504040204" pitchFamily="50" charset="-128"/>
                        </a:rPr>
                        <a:t>メール受付については </a:t>
                      </a:r>
                      <a:r>
                        <a:rPr lang="en-US" altLang="ja-JP" sz="1100" spc="-140" baseline="0" dirty="0">
                          <a:solidFill>
                            <a:schemeClr val="tx1"/>
                          </a:solidFill>
                          <a:latin typeface="Meiryo UI" panose="020B0604030504040204" pitchFamily="50" charset="-128"/>
                          <a:ea typeface="Meiryo UI" panose="020B0604030504040204" pitchFamily="50" charset="-128"/>
                        </a:rPr>
                        <a:t>24 </a:t>
                      </a:r>
                      <a:r>
                        <a:rPr lang="ja-JP" altLang="en-US" sz="1100" spc="-140" baseline="0" dirty="0">
                          <a:solidFill>
                            <a:schemeClr val="tx1"/>
                          </a:solidFill>
                          <a:latin typeface="Meiryo UI" panose="020B0604030504040204" pitchFamily="50" charset="-128"/>
                          <a:ea typeface="Meiryo UI" panose="020B0604030504040204" pitchFamily="50" charset="-128"/>
                        </a:rPr>
                        <a:t>時間 </a:t>
                      </a:r>
                      <a:r>
                        <a:rPr lang="en-US" altLang="ja-JP" sz="1100" spc="-140" baseline="0" dirty="0">
                          <a:solidFill>
                            <a:schemeClr val="tx1"/>
                          </a:solidFill>
                          <a:latin typeface="Meiryo UI" panose="020B0604030504040204" pitchFamily="50" charset="-128"/>
                          <a:ea typeface="Meiryo UI" panose="020B0604030504040204" pitchFamily="50" charset="-128"/>
                        </a:rPr>
                        <a:t>365 </a:t>
                      </a:r>
                      <a:r>
                        <a:rPr lang="ja-JP" altLang="en-US" sz="1100" spc="-140" baseline="0" dirty="0">
                          <a:solidFill>
                            <a:schemeClr val="tx1"/>
                          </a:solidFill>
                          <a:latin typeface="Meiryo UI" panose="020B0604030504040204" pitchFamily="50" charset="-128"/>
                          <a:ea typeface="Meiryo UI" panose="020B0604030504040204" pitchFamily="50" charset="-128"/>
                        </a:rPr>
                        <a:t>日、対応時間については 平日 </a:t>
                      </a:r>
                      <a:r>
                        <a:rPr lang="en-US" altLang="ja-JP" sz="1100" spc="-140" baseline="0" dirty="0">
                          <a:solidFill>
                            <a:schemeClr val="tx1"/>
                          </a:solidFill>
                          <a:latin typeface="Meiryo UI" panose="020B0604030504040204" pitchFamily="50" charset="-128"/>
                          <a:ea typeface="Meiryo UI" panose="020B0604030504040204" pitchFamily="50" charset="-128"/>
                        </a:rPr>
                        <a:t>9 </a:t>
                      </a:r>
                      <a:r>
                        <a:rPr lang="ja-JP" altLang="en-US" sz="1100" spc="-140" baseline="0" dirty="0">
                          <a:solidFill>
                            <a:schemeClr val="tx1"/>
                          </a:solidFill>
                          <a:latin typeface="Meiryo UI" panose="020B0604030504040204" pitchFamily="50" charset="-128"/>
                          <a:ea typeface="Meiryo UI" panose="020B0604030504040204" pitchFamily="50" charset="-128"/>
                        </a:rPr>
                        <a:t>時～</a:t>
                      </a:r>
                      <a:r>
                        <a:rPr lang="en-US" altLang="ja-JP" sz="1100" spc="-140" baseline="0" dirty="0">
                          <a:solidFill>
                            <a:schemeClr val="tx1"/>
                          </a:solidFill>
                          <a:latin typeface="Meiryo UI" panose="020B0604030504040204" pitchFamily="50" charset="-128"/>
                          <a:ea typeface="Meiryo UI" panose="020B0604030504040204" pitchFamily="50" charset="-128"/>
                        </a:rPr>
                        <a:t>17 </a:t>
                      </a:r>
                      <a:r>
                        <a:rPr lang="ja-JP" altLang="en-US" sz="1100" spc="-140" baseline="0" dirty="0">
                          <a:solidFill>
                            <a:schemeClr val="tx1"/>
                          </a:solidFill>
                          <a:latin typeface="Meiryo UI" panose="020B0604030504040204" pitchFamily="50" charset="-128"/>
                          <a:ea typeface="Meiryo UI" panose="020B0604030504040204" pitchFamily="50" charset="-128"/>
                        </a:rPr>
                        <a:t>時を想定している。 </a:t>
                      </a:r>
                      <a:r>
                        <a:rPr lang="en-US" altLang="ja-JP" sz="1100" spc="-140" baseline="0" dirty="0">
                          <a:solidFill>
                            <a:schemeClr val="tx1"/>
                          </a:solidFill>
                          <a:latin typeface="Meiryo UI" panose="020B0604030504040204" pitchFamily="50" charset="-128"/>
                          <a:ea typeface="Meiryo UI" panose="020B0604030504040204" pitchFamily="50" charset="-128"/>
                        </a:rPr>
                        <a:t>※</a:t>
                      </a:r>
                      <a:r>
                        <a:rPr lang="ja-JP" altLang="en-US" sz="1100" spc="-140" baseline="0" dirty="0">
                          <a:solidFill>
                            <a:schemeClr val="tx1"/>
                          </a:solidFill>
                          <a:latin typeface="Meiryo UI" panose="020B0604030504040204" pitchFamily="50" charset="-128"/>
                          <a:ea typeface="Meiryo UI" panose="020B0604030504040204" pitchFamily="50" charset="-128"/>
                        </a:rPr>
                        <a:t>管理者・ユーザー向けの問い合わせ対応をする事。</a:t>
                      </a:r>
                      <a:endParaRPr kumimoji="1" lang="ja-JP" altLang="en-US"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1132191"/>
                  </a:ext>
                </a:extLst>
              </a:tr>
              <a:tr h="202184">
                <a:tc vMerge="1">
                  <a:txBody>
                    <a:bodyPr/>
                    <a:lstStyle/>
                    <a:p>
                      <a:endParaRPr kumimoji="1" lang="ja-JP" altLang="en-US"/>
                    </a:p>
                  </a:txBody>
                  <a:tcPr/>
                </a:tc>
                <a:tc vMerge="1">
                  <a:txBody>
                    <a:bodyPr/>
                    <a:lstStyle/>
                    <a:p>
                      <a:pP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実証期間（およそ</a:t>
                      </a:r>
                      <a:r>
                        <a:rPr kumimoji="1" lang="en-US" altLang="ja-JP" sz="1100" spc="-140" baseline="0" dirty="0">
                          <a:solidFill>
                            <a:schemeClr val="tx1"/>
                          </a:solidFill>
                          <a:latin typeface="Meiryo UI" panose="020B0604030504040204" pitchFamily="50" charset="-128"/>
                          <a:ea typeface="Meiryo UI" panose="020B0604030504040204" pitchFamily="50" charset="-128"/>
                        </a:rPr>
                        <a:t>2</a:t>
                      </a:r>
                      <a:r>
                        <a:rPr kumimoji="1" lang="ja-JP" altLang="en-US" sz="1100" spc="-140" baseline="0" dirty="0">
                          <a:solidFill>
                            <a:schemeClr val="tx1"/>
                          </a:solidFill>
                          <a:latin typeface="Meiryo UI" panose="020B0604030504040204" pitchFamily="50" charset="-128"/>
                          <a:ea typeface="Meiryo UI" panose="020B0604030504040204" pitchFamily="50" charset="-128"/>
                        </a:rPr>
                        <a:t>か月）においては、行政文書の自動校正サービス等を</a:t>
                      </a:r>
                      <a:r>
                        <a:rPr kumimoji="1" lang="en-US" altLang="ja-JP" sz="1100" spc="-140" baseline="0" dirty="0">
                          <a:solidFill>
                            <a:schemeClr val="tx1"/>
                          </a:solidFill>
                          <a:latin typeface="Meiryo UI" panose="020B0604030504040204" pitchFamily="50" charset="-128"/>
                          <a:ea typeface="Meiryo UI" panose="020B0604030504040204" pitchFamily="50" charset="-128"/>
                        </a:rPr>
                        <a:t>15</a:t>
                      </a:r>
                      <a:r>
                        <a:rPr kumimoji="1" lang="ja-JP" altLang="en-US" sz="1100" spc="-140" baseline="0" dirty="0">
                          <a:solidFill>
                            <a:schemeClr val="tx1"/>
                          </a:solidFill>
                          <a:latin typeface="Meiryo UI" panose="020B0604030504040204" pitchFamily="50" charset="-128"/>
                          <a:ea typeface="Meiryo UI" panose="020B0604030504040204" pitchFamily="50" charset="-128"/>
                        </a:rPr>
                        <a:t>程度のアカウントで利用できること。また、本番稼働においても２倍程度のアカウント数を利用できること。</a:t>
                      </a:r>
                      <a:r>
                        <a:rPr kumimoji="1" lang="en-US" altLang="ja-JP" sz="1100" spc="-140" baseline="0" dirty="0">
                          <a:solidFill>
                            <a:schemeClr val="tx1"/>
                          </a:solidFill>
                          <a:latin typeface="Meiryo UI" panose="020B0604030504040204" pitchFamily="50" charset="-128"/>
                          <a:ea typeface="Meiryo UI" panose="020B0604030504040204" pitchFamily="50" charset="-128"/>
                        </a:rPr>
                        <a:t>※</a:t>
                      </a:r>
                      <a:r>
                        <a:rPr kumimoji="1" lang="ja-JP" altLang="en-US" sz="1100" spc="-140" baseline="0" dirty="0">
                          <a:solidFill>
                            <a:schemeClr val="tx1"/>
                          </a:solidFill>
                          <a:latin typeface="Meiryo UI" panose="020B0604030504040204" pitchFamily="50" charset="-128"/>
                          <a:ea typeface="Meiryo UI" panose="020B0604030504040204" pitchFamily="50" charset="-128"/>
                        </a:rPr>
                        <a:t>実証効果が見られれば、将来的にアカウント数を増加させ、他部署等を対応予定</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accent3">
                            <a:lumMod val="60000"/>
                            <a:lumOff val="40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5797361"/>
                  </a:ext>
                </a:extLst>
              </a:tr>
              <a:tr h="21992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3">
                  <a:txBody>
                    <a:bodyPr/>
                    <a:lstStyle/>
                    <a:p>
                      <a:pPr algn="ct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ネットワーク</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LGWAN</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環境で動作、利用が可能なこと。</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24597904"/>
                  </a:ext>
                </a:extLst>
              </a:tr>
              <a:tr h="21992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en-US" altLang="ja-JP" sz="1100" spc="-140" baseline="0" dirty="0">
                          <a:solidFill>
                            <a:schemeClr val="tx1"/>
                          </a:solidFill>
                          <a:latin typeface="Meiryo UI" panose="020B0604030504040204" pitchFamily="50" charset="-128"/>
                          <a:ea typeface="Meiryo UI" panose="020B0604030504040204" pitchFamily="50" charset="-128"/>
                        </a:rPr>
                        <a:t>Microsoft Edge</a:t>
                      </a:r>
                      <a:r>
                        <a:rPr lang="ja-JP" altLang="en-US" sz="1100" spc="-140" baseline="0" dirty="0">
                          <a:solidFill>
                            <a:schemeClr val="tx1"/>
                          </a:solidFill>
                          <a:latin typeface="Meiryo UI" panose="020B0604030504040204" pitchFamily="50" charset="-128"/>
                          <a:ea typeface="Meiryo UI" panose="020B0604030504040204" pitchFamily="50" charset="-128"/>
                        </a:rPr>
                        <a:t>で利用できることとし、 最新リリース（及び直近 </a:t>
                      </a:r>
                      <a:r>
                        <a:rPr lang="en-US" altLang="ja-JP" sz="1100" spc="-140" baseline="0" dirty="0">
                          <a:solidFill>
                            <a:schemeClr val="tx1"/>
                          </a:solidFill>
                          <a:latin typeface="Meiryo UI" panose="020B0604030504040204" pitchFamily="50" charset="-128"/>
                          <a:ea typeface="Meiryo UI" panose="020B0604030504040204" pitchFamily="50" charset="-128"/>
                        </a:rPr>
                        <a:t>2 </a:t>
                      </a:r>
                      <a:r>
                        <a:rPr lang="ja-JP" altLang="en-US" sz="1100" spc="-140" baseline="0" dirty="0">
                          <a:solidFill>
                            <a:schemeClr val="tx1"/>
                          </a:solidFill>
                          <a:latin typeface="Meiryo UI" panose="020B0604030504040204" pitchFamily="50" charset="-128"/>
                          <a:ea typeface="Meiryo UI" panose="020B0604030504040204" pitchFamily="50" charset="-128"/>
                        </a:rPr>
                        <a:t>世代）に対応すること。</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60824867"/>
                  </a:ext>
                </a:extLst>
              </a:tr>
              <a:tr h="21992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日本国の法律および締結された条約が適用される国内データセンターにおいてデータが保存され、日本国に裁判管轄権があること。</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49037262"/>
                  </a:ext>
                </a:extLst>
              </a:tr>
              <a:tr h="21992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3">
                  <a:txBody>
                    <a:bodyPr/>
                    <a:lstStyle/>
                    <a:p>
                      <a:pPr algn="ct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セキュリティ</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入出力内容がＡＩの学習に利用されないこと。また入出力内容が </a:t>
                      </a:r>
                      <a:r>
                        <a:rPr lang="en-US" altLang="ja-JP" sz="1100" spc="-140" baseline="0" dirty="0">
                          <a:solidFill>
                            <a:schemeClr val="tx1"/>
                          </a:solidFill>
                          <a:latin typeface="Meiryo UI" panose="020B0604030504040204" pitchFamily="50" charset="-128"/>
                          <a:ea typeface="Meiryo UI" panose="020B0604030504040204" pitchFamily="50" charset="-128"/>
                        </a:rPr>
                        <a:t>LLM </a:t>
                      </a:r>
                      <a:r>
                        <a:rPr lang="ja-JP" altLang="en-US" sz="1100" spc="-140" baseline="0" dirty="0">
                          <a:solidFill>
                            <a:schemeClr val="tx1"/>
                          </a:solidFill>
                          <a:latin typeface="Meiryo UI" panose="020B0604030504040204" pitchFamily="50" charset="-128"/>
                          <a:ea typeface="Meiryo UI" panose="020B0604030504040204" pitchFamily="50" charset="-128"/>
                        </a:rPr>
                        <a:t>サーバに保存されないこと。 </a:t>
                      </a:r>
                      <a:endParaRPr lang="en-US" altLang="ja-JP"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45007673"/>
                  </a:ext>
                </a:extLst>
              </a:tr>
              <a:tr h="21992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spc="-140" baseline="0" dirty="0">
                          <a:solidFill>
                            <a:schemeClr val="tx1"/>
                          </a:solidFill>
                          <a:latin typeface="Meiryo UI" panose="020B0604030504040204" pitchFamily="50" charset="-128"/>
                          <a:ea typeface="Meiryo UI" panose="020B0604030504040204" pitchFamily="50" charset="-128"/>
                        </a:rPr>
                        <a:t>通信は暗号化されること。</a:t>
                      </a:r>
                      <a:endParaRPr lang="en-US" altLang="ja-JP"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43310999"/>
                  </a:ext>
                </a:extLst>
              </a:tr>
              <a:tr h="387677">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lvl="0"/>
                      <a:r>
                        <a:rPr kumimoji="1" lang="ja-JP" altLang="ja-JP" sz="1100" kern="1200" spc="-140" baseline="0" dirty="0">
                          <a:solidFill>
                            <a:schemeClr val="dk1"/>
                          </a:solidFill>
                          <a:effectLst/>
                          <a:latin typeface="Meiryo UI" panose="020B0604030504040204" pitchFamily="50" charset="-128"/>
                          <a:ea typeface="Meiryo UI" panose="020B0604030504040204" pitchFamily="50" charset="-128"/>
                          <a:cs typeface="+mn-cs"/>
                        </a:rPr>
                        <a:t>クラウドサービスを含む情報の流通経路全般にわたるセキュリティが適切に確保されるよう、情報の流通経路全般を見渡した形でセキュリティ設計が行われていること。クラウドサービスの信頼性が十分であることを総合的かつ客観的に評価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51138730"/>
                  </a:ext>
                </a:extLst>
              </a:tr>
            </a:tbl>
          </a:graphicData>
        </a:graphic>
      </p:graphicFrame>
      <p:sp>
        <p:nvSpPr>
          <p:cNvPr id="9" name="タイトル 1">
            <a:extLst>
              <a:ext uri="{FF2B5EF4-FFF2-40B4-BE49-F238E27FC236}">
                <a16:creationId xmlns:a16="http://schemas.microsoft.com/office/drawing/2014/main" id="{05888A21-60B9-426D-AE54-BE601B318F1D}"/>
              </a:ext>
            </a:extLst>
          </p:cNvPr>
          <p:cNvSpPr>
            <a:spLocks noGrp="1"/>
          </p:cNvSpPr>
          <p:nvPr>
            <p:ph type="title"/>
          </p:nvPr>
        </p:nvSpPr>
        <p:spPr>
          <a:xfrm>
            <a:off x="304800" y="365126"/>
            <a:ext cx="9296400" cy="446088"/>
          </a:xfrm>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3-5</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Tree>
    <p:extLst>
      <p:ext uri="{BB962C8B-B14F-4D97-AF65-F5344CB8AC3E}">
        <p14:creationId xmlns:p14="http://schemas.microsoft.com/office/powerpoint/2010/main" val="3142402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ウェアラブルカメラを活用した遠隔検査の実現可否の検証（技術検証）＜</a:t>
            </a:r>
            <a:r>
              <a:rPr kumimoji="0" lang="en-US" altLang="ja-JP" sz="1600" kern="0" dirty="0">
                <a:solidFill>
                  <a:schemeClr val="tx1">
                    <a:lumMod val="95000"/>
                    <a:lumOff val="5000"/>
                  </a:schemeClr>
                </a:solidFill>
                <a:latin typeface="Meiryo UI" panose="020B0604030504040204" pitchFamily="50" charset="-128"/>
                <a:ea typeface="Meiryo UI" panose="020B0604030504040204" pitchFamily="50" charset="-128"/>
              </a:rPr>
              <a:t>2/2</a:t>
            </a: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id="{0AB66912-954C-4ED2-8AE8-77761DFD8303}"/>
              </a:ext>
            </a:extLst>
          </p:cNvPr>
          <p:cNvGraphicFramePr>
            <a:graphicFrameLocks noGrp="1"/>
          </p:cNvGraphicFramePr>
          <p:nvPr>
            <p:extLst>
              <p:ext uri="{D42A27DB-BD31-4B8C-83A1-F6EECF244321}">
                <p14:modId xmlns:p14="http://schemas.microsoft.com/office/powerpoint/2010/main" val="1517424669"/>
              </p:ext>
            </p:extLst>
          </p:nvPr>
        </p:nvGraphicFramePr>
        <p:xfrm>
          <a:off x="272480" y="1628800"/>
          <a:ext cx="9309298" cy="4105380"/>
        </p:xfrm>
        <a:graphic>
          <a:graphicData uri="http://schemas.openxmlformats.org/drawingml/2006/table">
            <a:tbl>
              <a:tblPr firstRow="1" bandRow="1">
                <a:tableStyleId>{7DF18680-E054-41AD-8BC1-D1AEF772440D}</a:tableStyleId>
              </a:tblPr>
              <a:tblGrid>
                <a:gridCol w="550649">
                  <a:extLst>
                    <a:ext uri="{9D8B030D-6E8A-4147-A177-3AD203B41FA5}">
                      <a16:colId xmlns:a16="http://schemas.microsoft.com/office/drawing/2014/main" val="3514243316"/>
                    </a:ext>
                  </a:extLst>
                </a:gridCol>
                <a:gridCol w="550649">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1019766331"/>
                    </a:ext>
                  </a:extLst>
                </a:gridCol>
              </a:tblGrid>
              <a:tr h="360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要件説明</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今年度</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410900">
                <a:tc rowSpan="9">
                  <a:txBody>
                    <a:bodyPr/>
                    <a:lstStyle/>
                    <a:p>
                      <a:pPr marL="0" algn="ctr" defTabSz="457200" rtl="0" eaLnBrk="1" latinLnBrk="0" hangingPunct="1">
                        <a:lnSpc>
                          <a:spcPts val="1440"/>
                        </a:lnSpc>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非機能要件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40000"/>
                        <a:lumOff val="60000"/>
                      </a:schemeClr>
                    </a:solidFill>
                  </a:tcPr>
                </a:tc>
                <a:tc rowSpan="4">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セキュリティ</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クラウド上のデータ保存期間経過後は録画データが自動消去され、データの機密性が確保されていること。 </a:t>
                      </a:r>
                      <a:endParaRPr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410900">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通信経路に関して、暗号化通信方式で暗号化しており、通信中のデータは第三者による閲覧ができないこと。</a:t>
                      </a:r>
                      <a:endParaRPr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32384650"/>
                  </a:ext>
                </a:extLst>
              </a:tr>
              <a:tr h="410900">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録画データに関して、インターネットからの不正なアクセスを検出・遮断する仕組みを導入していること。</a:t>
                      </a:r>
                      <a:endParaRPr lang="en-US" altLang="ja-JP" sz="1100" dirty="0">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また、録画データが暗号化されており、不正アクセスによる閲覧ができないこと。</a:t>
                      </a:r>
                      <a:endParaRPr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0248750"/>
                  </a:ext>
                </a:extLst>
              </a:tr>
              <a:tr h="410900">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本県のセキュリティポリシーや</a:t>
                      </a:r>
                      <a:r>
                        <a:rPr lang="en-US" altLang="ja-JP" sz="1100" dirty="0">
                          <a:solidFill>
                            <a:schemeClr val="tx1"/>
                          </a:solidFill>
                          <a:latin typeface="Meiryo UI" panose="020B0604030504040204" pitchFamily="50" charset="-128"/>
                          <a:ea typeface="Meiryo UI" panose="020B0604030504040204" pitchFamily="50" charset="-128"/>
                        </a:rPr>
                        <a:t>ISO27001</a:t>
                      </a:r>
                      <a:r>
                        <a:rPr lang="ja-JP" altLang="en-US" sz="1100" dirty="0">
                          <a:solidFill>
                            <a:schemeClr val="tx1"/>
                          </a:solidFill>
                          <a:latin typeface="Meiryo UI" panose="020B0604030504040204" pitchFamily="50" charset="-128"/>
                          <a:ea typeface="Meiryo UI" panose="020B0604030504040204" pitchFamily="50" charset="-128"/>
                        </a:rPr>
                        <a:t>等に準拠した対応が実施されていること（詳細は別途協議を想定）。</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2341312"/>
                  </a:ext>
                </a:extLst>
              </a:tr>
              <a:tr h="410900">
                <a:tc vMerge="1">
                  <a:txBody>
                    <a:bodyPr/>
                    <a:lstStyle/>
                    <a:p>
                      <a:endParaRPr kumimoji="1" lang="ja-JP" altLang="en-US"/>
                    </a:p>
                  </a:txBody>
                  <a:tcPr/>
                </a:tc>
                <a:tc rowSpan="5">
                  <a:txBody>
                    <a:bodyPr/>
                    <a:lstStyle/>
                    <a:p>
                      <a:pPr marL="0" algn="ctr" defTabSz="457200" rtl="0" eaLnBrk="1" latinLnBrk="0" hangingPunct="1">
                        <a:lnSpc>
                          <a:spcPts val="1440"/>
                        </a:lnSpc>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その他</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実証期間中は平日</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7</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18</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時はシステム稼働が可能なこと。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1923689"/>
                  </a:ext>
                </a:extLst>
              </a:tr>
              <a:tr h="410900">
                <a:tc vMerge="1">
                  <a:txBody>
                    <a:bodyPr/>
                    <a:lstStyle/>
                    <a:p>
                      <a:endParaRPr kumimoji="1" lang="ja-JP" altLang="en-US"/>
                    </a:p>
                  </a:txBody>
                  <a:tcPr>
                    <a:lnT w="3175" cap="flat" cmpd="sng" algn="ctr">
                      <a:solidFill>
                        <a:schemeClr val="bg1">
                          <a:lumMod val="75000"/>
                        </a:schemeClr>
                      </a:solidFill>
                      <a:prstDash val="solid"/>
                      <a:round/>
                      <a:headEnd type="none" w="med" len="med"/>
                      <a:tailEnd type="none" w="med" len="med"/>
                    </a:lnT>
                  </a:tcPr>
                </a:tc>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en-US" altLang="ja-JP" sz="1100" kern="1200" dirty="0">
                          <a:solidFill>
                            <a:schemeClr val="tx1"/>
                          </a:solidFill>
                          <a:latin typeface="Meiryo UI" panose="020B0604030504040204" pitchFamily="50" charset="-128"/>
                          <a:ea typeface="Meiryo UI" panose="020B0604030504040204" pitchFamily="50" charset="-128"/>
                          <a:cs typeface="+mn-cs"/>
                        </a:rPr>
                        <a:t>120</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分以上の連続撮影が可能なこと。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solidFill>
                          <a:schemeClr val="tx1">
                            <a:lumMod val="95000"/>
                            <a:lumOff val="5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91820660"/>
                  </a:ext>
                </a:extLst>
              </a:tr>
              <a:tr h="410900">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ウェアラブルカメラにバッテリーが内蔵されていること。</a:t>
                      </a:r>
                      <a:endParaRPr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solidFill>
                          <a:schemeClr val="tx1">
                            <a:lumMod val="95000"/>
                            <a:lumOff val="5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746152"/>
                  </a:ext>
                </a:extLst>
              </a:tr>
              <a:tr h="410900">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40000"/>
                        <a:lumOff val="60000"/>
                      </a:schemeClr>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防塵・防水性の</a:t>
                      </a:r>
                      <a:r>
                        <a:rPr kumimoji="1" lang="en-US" altLang="ja-JP" sz="1100" dirty="0">
                          <a:solidFill>
                            <a:schemeClr val="tx1"/>
                          </a:solidFill>
                          <a:latin typeface="Meiryo UI" panose="020B0604030504040204" pitchFamily="50" charset="-128"/>
                          <a:ea typeface="Meiryo UI" panose="020B0604030504040204" pitchFamily="50" charset="-128"/>
                        </a:rPr>
                        <a:t>IPX5</a:t>
                      </a:r>
                      <a:r>
                        <a:rPr kumimoji="1" lang="ja-JP" altLang="en-US" sz="1100" dirty="0">
                          <a:solidFill>
                            <a:schemeClr val="tx1"/>
                          </a:solidFill>
                          <a:latin typeface="Meiryo UI" panose="020B0604030504040204" pitchFamily="50" charset="-128"/>
                          <a:ea typeface="Meiryo UI" panose="020B0604030504040204" pitchFamily="50" charset="-128"/>
                        </a:rPr>
                        <a:t>以上に適合であること。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28921094"/>
                  </a:ext>
                </a:extLst>
              </a:tr>
              <a:tr h="398027">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実証事業において、</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台のウェアラブルカメラにおいて遠隔検査の検証を実施できること（１台は予備想定）。また、本番稼働においては、</a:t>
                      </a:r>
                      <a:r>
                        <a:rPr kumimoji="1" lang="en-US" altLang="ja-JP" sz="1100" dirty="0">
                          <a:solidFill>
                            <a:schemeClr val="tx1"/>
                          </a:solidFill>
                          <a:latin typeface="Meiryo UI" panose="020B0604030504040204" pitchFamily="50" charset="-128"/>
                          <a:ea typeface="Meiryo UI" panose="020B0604030504040204" pitchFamily="50" charset="-128"/>
                        </a:rPr>
                        <a:t>16</a:t>
                      </a:r>
                      <a:r>
                        <a:rPr kumimoji="1" lang="ja-JP" altLang="en-US" sz="1100" dirty="0">
                          <a:solidFill>
                            <a:schemeClr val="tx1"/>
                          </a:solidFill>
                          <a:latin typeface="Meiryo UI" panose="020B0604030504040204" pitchFamily="50" charset="-128"/>
                          <a:ea typeface="Meiryo UI" panose="020B0604030504040204" pitchFamily="50" charset="-128"/>
                        </a:rPr>
                        <a:t>台のウェアラブルカメラにおいて、遠隔検査を実施できること。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trike="noStrike"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6098690"/>
                  </a:ext>
                </a:extLst>
              </a:tr>
            </a:tbl>
          </a:graphicData>
        </a:graphic>
      </p:graphicFrame>
      <p:sp>
        <p:nvSpPr>
          <p:cNvPr id="11" name="タイトル 1">
            <a:extLst>
              <a:ext uri="{FF2B5EF4-FFF2-40B4-BE49-F238E27FC236}">
                <a16:creationId xmlns:a16="http://schemas.microsoft.com/office/drawing/2014/main" id="{1072E9AC-E9F4-4813-8FD7-37E3E501532C}"/>
              </a:ext>
            </a:extLst>
          </p:cNvPr>
          <p:cNvSpPr>
            <a:spLocks noGrp="1"/>
          </p:cNvSpPr>
          <p:nvPr>
            <p:ph type="title"/>
          </p:nvPr>
        </p:nvSpPr>
        <p:spPr>
          <a:xfrm>
            <a:off x="304800" y="365126"/>
            <a:ext cx="9296400" cy="446088"/>
          </a:xfrm>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3-1</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Tree>
    <p:extLst>
      <p:ext uri="{BB962C8B-B14F-4D97-AF65-F5344CB8AC3E}">
        <p14:creationId xmlns:p14="http://schemas.microsoft.com/office/powerpoint/2010/main" val="23509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lang="ja-JP" altLang="en-US" sz="1600" dirty="0">
                <a:solidFill>
                  <a:schemeClr val="tx1"/>
                </a:solidFill>
                <a:latin typeface="Meiryo UI" panose="020B0604030504040204" pitchFamily="50" charset="-128"/>
                <a:ea typeface="Meiryo UI" panose="020B0604030504040204" pitchFamily="50" charset="-128"/>
              </a:rPr>
              <a:t>各種手当等の手続きに関する問合せ対応業務の自動化＜</a:t>
            </a:r>
            <a:r>
              <a:rPr lang="en-US" altLang="ja-JP" sz="1600" dirty="0">
                <a:solidFill>
                  <a:schemeClr val="tx1"/>
                </a:solidFill>
                <a:latin typeface="Meiryo UI" panose="020B0604030504040204" pitchFamily="50" charset="-128"/>
                <a:ea typeface="Meiryo UI" panose="020B0604030504040204" pitchFamily="50" charset="-128"/>
              </a:rPr>
              <a:t>1/2</a:t>
            </a:r>
            <a:r>
              <a:rPr lang="ja-JP" altLang="en-US" sz="1600" dirty="0">
                <a:solidFill>
                  <a:schemeClr val="tx1"/>
                </a:solidFill>
                <a:latin typeface="Meiryo UI" panose="020B0604030504040204" pitchFamily="50" charset="-128"/>
                <a:ea typeface="Meiryo UI" panose="020B0604030504040204" pitchFamily="50" charset="-128"/>
              </a:rPr>
              <a:t>＞</a:t>
            </a:r>
          </a:p>
        </p:txBody>
      </p:sp>
      <p:graphicFrame>
        <p:nvGraphicFramePr>
          <p:cNvPr id="9" name="表 8">
            <a:extLst>
              <a:ext uri="{FF2B5EF4-FFF2-40B4-BE49-F238E27FC236}">
                <a16:creationId xmlns:a16="http://schemas.microsoft.com/office/drawing/2014/main" id="{32CAA68B-330D-4A65-9CC5-C2DEA5658689}"/>
              </a:ext>
            </a:extLst>
          </p:cNvPr>
          <p:cNvGraphicFramePr>
            <a:graphicFrameLocks noGrp="1"/>
          </p:cNvGraphicFramePr>
          <p:nvPr>
            <p:extLst>
              <p:ext uri="{D42A27DB-BD31-4B8C-83A1-F6EECF244321}">
                <p14:modId xmlns:p14="http://schemas.microsoft.com/office/powerpoint/2010/main" val="2044601694"/>
              </p:ext>
            </p:extLst>
          </p:nvPr>
        </p:nvGraphicFramePr>
        <p:xfrm>
          <a:off x="272480" y="1628800"/>
          <a:ext cx="9309600" cy="4847980"/>
        </p:xfrm>
        <a:graphic>
          <a:graphicData uri="http://schemas.openxmlformats.org/drawingml/2006/table">
            <a:tbl>
              <a:tblPr firstRow="1" bandRow="1">
                <a:tableStyleId>{7DF18680-E054-41AD-8BC1-D1AEF772440D}</a:tableStyleId>
              </a:tblPr>
              <a:tblGrid>
                <a:gridCol w="550800">
                  <a:extLst>
                    <a:ext uri="{9D8B030D-6E8A-4147-A177-3AD203B41FA5}">
                      <a16:colId xmlns:a16="http://schemas.microsoft.com/office/drawing/2014/main" val="3514243316"/>
                    </a:ext>
                  </a:extLst>
                </a:gridCol>
                <a:gridCol w="550800">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185186224"/>
                    </a:ext>
                  </a:extLst>
                </a:gridCol>
              </a:tblGrid>
              <a:tr h="243405">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要件説明</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今年度</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432000">
                <a:tc rowSpan="10">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機能</a:t>
                      </a:r>
                      <a:endParaRPr kumimoji="1" lang="en-US" altLang="ja-JP" sz="1100" dirty="0">
                        <a:latin typeface="Meiryo UI" panose="020B0604030504040204" pitchFamily="50" charset="-128"/>
                        <a:ea typeface="Meiryo UI" panose="020B0604030504040204" pitchFamily="50" charset="-128"/>
                      </a:endParaRPr>
                    </a:p>
                    <a:p>
                      <a:pPr algn="ctr">
                        <a:lnSpc>
                          <a:spcPts val="1440"/>
                        </a:lnSpc>
                      </a:pPr>
                      <a:r>
                        <a:rPr kumimoji="1" lang="ja-JP" altLang="en-US" sz="1100" dirty="0">
                          <a:latin typeface="Meiryo UI" panose="020B0604030504040204" pitchFamily="50" charset="-128"/>
                          <a:ea typeface="Meiryo UI" panose="020B0604030504040204" pitchFamily="50" charset="-128"/>
                        </a:rPr>
                        <a:t>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8">
                  <a:txBody>
                    <a:bodyPr/>
                    <a:lstStyle/>
                    <a:p>
                      <a:pPr algn="ctr">
                        <a:lnSpc>
                          <a:spcPts val="1440"/>
                        </a:lnSpc>
                      </a:pPr>
                      <a:r>
                        <a:rPr kumimoji="1" lang="en-US" altLang="ja-JP" sz="1100" dirty="0">
                          <a:latin typeface="Meiryo UI" panose="020B0604030504040204" pitchFamily="50" charset="-128"/>
                          <a:ea typeface="Meiryo UI" panose="020B0604030504040204" pitchFamily="50" charset="-128"/>
                        </a:rPr>
                        <a:t>Bot</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kumimoji="1" lang="ja-JP" altLang="en-US" sz="1100" spc="-120" baseline="0" dirty="0">
                          <a:latin typeface="Meiryo UI" panose="020B0604030504040204" pitchFamily="50" charset="-128"/>
                          <a:ea typeface="Meiryo UI" panose="020B0604030504040204" pitchFamily="50" charset="-128"/>
                        </a:rPr>
                        <a:t>文字入力および選択により問合せができ、その問合せに対して、</a:t>
                      </a:r>
                      <a:r>
                        <a:rPr kumimoji="1" lang="en-US" altLang="ja-JP" sz="1100" spc="-120" baseline="0" dirty="0">
                          <a:latin typeface="Meiryo UI" panose="020B0604030504040204" pitchFamily="50" charset="-128"/>
                          <a:ea typeface="Meiryo UI" panose="020B0604030504040204" pitchFamily="50" charset="-128"/>
                        </a:rPr>
                        <a:t>LLM</a:t>
                      </a:r>
                      <a:r>
                        <a:rPr kumimoji="1" lang="ja-JP" altLang="en-US" sz="1100" spc="-120" baseline="0" dirty="0">
                          <a:latin typeface="Meiryo UI" panose="020B0604030504040204" pitchFamily="50" charset="-128"/>
                          <a:ea typeface="Meiryo UI" panose="020B0604030504040204" pitchFamily="50" charset="-128"/>
                        </a:rPr>
                        <a:t>を活用した対話型コミュニケーションにより、</a:t>
                      </a:r>
                      <a:r>
                        <a:rPr kumimoji="1" lang="en-US" altLang="ja-JP" sz="1100" spc="-120" baseline="0" dirty="0">
                          <a:latin typeface="Meiryo UI" panose="020B0604030504040204" pitchFamily="50" charset="-128"/>
                          <a:ea typeface="Meiryo UI" panose="020B0604030504040204" pitchFamily="50" charset="-128"/>
                        </a:rPr>
                        <a:t>AI</a:t>
                      </a:r>
                      <a:r>
                        <a:rPr kumimoji="1" lang="ja-JP" altLang="en-US" sz="1100" spc="-120" baseline="0" dirty="0">
                          <a:latin typeface="Meiryo UI" panose="020B0604030504040204" pitchFamily="50" charset="-128"/>
                          <a:ea typeface="Meiryo UI" panose="020B0604030504040204" pitchFamily="50" charset="-128"/>
                        </a:rPr>
                        <a:t>が自動生成した内容で回答できること。また、回答は自動学習することで精度向上ができること。</a:t>
                      </a: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432000">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nSpc>
                          <a:spcPts val="1440"/>
                        </a:lnSpc>
                      </a:pPr>
                      <a:r>
                        <a:rPr kumimoji="1" lang="ja-JP" altLang="en-US" sz="1100" spc="-120" baseline="0" dirty="0">
                          <a:solidFill>
                            <a:schemeClr val="tx1"/>
                          </a:solidFill>
                          <a:latin typeface="Meiryo UI" panose="020B0604030504040204" pitchFamily="50" charset="-128"/>
                          <a:ea typeface="Meiryo UI" panose="020B0604030504040204" pitchFamily="50" charset="-128"/>
                        </a:rPr>
                        <a:t>提供するチャットボットは、構築当初にアップロードする</a:t>
                      </a:r>
                      <a:r>
                        <a:rPr kumimoji="1" lang="en-US" altLang="ja-JP" sz="1100" spc="-120" baseline="0" dirty="0">
                          <a:solidFill>
                            <a:schemeClr val="accent3">
                              <a:lumMod val="60000"/>
                              <a:lumOff val="40000"/>
                            </a:schemeClr>
                          </a:solidFill>
                          <a:latin typeface="Meiryo UI" panose="020B0604030504040204" pitchFamily="50" charset="-128"/>
                          <a:ea typeface="Meiryo UI" panose="020B0604030504040204" pitchFamily="50" charset="-128"/>
                        </a:rPr>
                        <a:t>200</a:t>
                      </a:r>
                      <a:r>
                        <a:rPr kumimoji="1" lang="ja-JP" altLang="en-US" sz="1100" spc="-120" baseline="0" dirty="0">
                          <a:solidFill>
                            <a:schemeClr val="accent3">
                              <a:lumMod val="60000"/>
                              <a:lumOff val="40000"/>
                            </a:schemeClr>
                          </a:solidFill>
                          <a:latin typeface="Meiryo UI" panose="020B0604030504040204" pitchFamily="50" charset="-128"/>
                          <a:ea typeface="Meiryo UI" panose="020B0604030504040204" pitchFamily="50" charset="-128"/>
                        </a:rPr>
                        <a:t>件以内</a:t>
                      </a:r>
                      <a:r>
                        <a:rPr kumimoji="1" lang="ja-JP" altLang="en-US" sz="1100" spc="-120" baseline="0" dirty="0">
                          <a:solidFill>
                            <a:schemeClr val="tx1"/>
                          </a:solidFill>
                          <a:latin typeface="Meiryo UI" panose="020B0604030504040204" pitchFamily="50" charset="-128"/>
                          <a:ea typeface="Meiryo UI" panose="020B0604030504040204" pitchFamily="50" charset="-128"/>
                        </a:rPr>
                        <a:t>の</a:t>
                      </a:r>
                      <a:r>
                        <a:rPr kumimoji="1" lang="en-US" altLang="ja-JP" sz="1100" spc="-120" baseline="0" dirty="0">
                          <a:solidFill>
                            <a:schemeClr val="tx1"/>
                          </a:solidFill>
                          <a:latin typeface="Meiryo UI" panose="020B0604030504040204" pitchFamily="50" charset="-128"/>
                          <a:ea typeface="Meiryo UI" panose="020B0604030504040204" pitchFamily="50" charset="-128"/>
                        </a:rPr>
                        <a:t>QA</a:t>
                      </a:r>
                      <a:r>
                        <a:rPr kumimoji="1" lang="ja-JP" altLang="en-US" sz="1100" spc="-120" baseline="0" dirty="0">
                          <a:solidFill>
                            <a:schemeClr val="tx1"/>
                          </a:solidFill>
                          <a:latin typeface="Meiryo UI" panose="020B0604030504040204" pitchFamily="50" charset="-128"/>
                          <a:ea typeface="Meiryo UI" panose="020B0604030504040204" pitchFamily="50" charset="-128"/>
                        </a:rPr>
                        <a:t>データを学習させた状態でサービスを開始できること。また、サービスの開始により新たに学習した内容は継続して自動でアップロードし、回答内容に反映できること。</a:t>
                      </a: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32384650"/>
                  </a:ext>
                </a:extLst>
              </a:tr>
              <a:tr h="432000">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nSpc>
                          <a:spcPts val="1440"/>
                        </a:lnSpc>
                      </a:pPr>
                      <a:r>
                        <a:rPr kumimoji="1" lang="ja-JP" altLang="en-US" sz="1100" spc="-120" baseline="0" dirty="0">
                          <a:latin typeface="Meiryo UI" panose="020B0604030504040204" pitchFamily="50" charset="-128"/>
                          <a:ea typeface="Meiryo UI" panose="020B0604030504040204" pitchFamily="50" charset="-128"/>
                        </a:rPr>
                        <a:t>県の指定する</a:t>
                      </a:r>
                      <a:r>
                        <a:rPr kumimoji="1" lang="en-US" altLang="ja-JP" sz="1100" spc="-120" baseline="0" dirty="0">
                          <a:latin typeface="Meiryo UI" panose="020B0604030504040204" pitchFamily="50" charset="-128"/>
                          <a:ea typeface="Meiryo UI" panose="020B0604030504040204" pitchFamily="50" charset="-128"/>
                        </a:rPr>
                        <a:t>Web</a:t>
                      </a:r>
                      <a:r>
                        <a:rPr kumimoji="1" lang="ja-JP" altLang="en-US" sz="1100" spc="-120" baseline="0" dirty="0">
                          <a:latin typeface="Meiryo UI" panose="020B0604030504040204" pitchFamily="50" charset="-128"/>
                          <a:ea typeface="Meiryo UI" panose="020B0604030504040204" pitchFamily="50" charset="-128"/>
                        </a:rPr>
                        <a:t>サイトおよび</a:t>
                      </a:r>
                      <a:r>
                        <a:rPr kumimoji="1" lang="ja-JP" altLang="en-US" sz="1100" spc="-120" baseline="0" dirty="0">
                          <a:solidFill>
                            <a:schemeClr val="tx1"/>
                          </a:solidFill>
                          <a:latin typeface="Meiryo UI" panose="020B0604030504040204" pitchFamily="50" charset="-128"/>
                          <a:ea typeface="Meiryo UI" panose="020B0604030504040204" pitchFamily="50" charset="-128"/>
                        </a:rPr>
                        <a:t>その他の県指定のデータ</a:t>
                      </a:r>
                      <a:r>
                        <a:rPr kumimoji="1" lang="en-US" altLang="ja-JP" sz="1100" spc="-120" baseline="0" dirty="0">
                          <a:solidFill>
                            <a:schemeClr val="tx1"/>
                          </a:solidFill>
                          <a:latin typeface="Meiryo UI" panose="020B0604030504040204" pitchFamily="50" charset="-128"/>
                          <a:ea typeface="Meiryo UI" panose="020B0604030504040204" pitchFamily="50" charset="-128"/>
                        </a:rPr>
                        <a:t>(</a:t>
                      </a:r>
                      <a:r>
                        <a:rPr kumimoji="1" lang="ja-JP" altLang="en-US" sz="1100" spc="-120" baseline="0" dirty="0">
                          <a:solidFill>
                            <a:schemeClr val="tx1"/>
                          </a:solidFill>
                          <a:latin typeface="Meiryo UI" panose="020B0604030504040204" pitchFamily="50" charset="-128"/>
                          <a:ea typeface="Meiryo UI" panose="020B0604030504040204" pitchFamily="50" charset="-128"/>
                        </a:rPr>
                        <a:t>ポータルサイト「こんなときは？」に掲載されている</a:t>
                      </a:r>
                      <a:r>
                        <a:rPr kumimoji="1" lang="en-US" altLang="ja-JP" sz="1100" spc="-120" baseline="0" dirty="0">
                          <a:solidFill>
                            <a:schemeClr val="tx1"/>
                          </a:solidFill>
                          <a:latin typeface="Meiryo UI" panose="020B0604030504040204" pitchFamily="50" charset="-128"/>
                          <a:ea typeface="Meiryo UI" panose="020B0604030504040204" pitchFamily="50" charset="-128"/>
                        </a:rPr>
                        <a:t>PDF</a:t>
                      </a:r>
                      <a:r>
                        <a:rPr kumimoji="1" lang="ja-JP" altLang="en-US" sz="1100" spc="-120" baseline="0" dirty="0">
                          <a:solidFill>
                            <a:schemeClr val="tx1"/>
                          </a:solidFill>
                          <a:latin typeface="Meiryo UI" panose="020B0604030504040204" pitchFamily="50" charset="-128"/>
                          <a:ea typeface="Meiryo UI" panose="020B0604030504040204" pitchFamily="50" charset="-128"/>
                        </a:rPr>
                        <a:t>データ、テキストデータ等</a:t>
                      </a:r>
                      <a:r>
                        <a:rPr kumimoji="1" lang="en-US" altLang="ja-JP" sz="1100" spc="-120" baseline="0" dirty="0">
                          <a:solidFill>
                            <a:schemeClr val="tx1"/>
                          </a:solidFill>
                          <a:latin typeface="Meiryo UI" panose="020B0604030504040204" pitchFamily="50" charset="-128"/>
                          <a:ea typeface="Meiryo UI" panose="020B0604030504040204" pitchFamily="50" charset="-128"/>
                        </a:rPr>
                        <a:t>)</a:t>
                      </a:r>
                      <a:r>
                        <a:rPr kumimoji="1" lang="ja-JP" altLang="en-US" sz="1100" spc="-120" baseline="0" dirty="0" err="1">
                          <a:solidFill>
                            <a:schemeClr val="tx1"/>
                          </a:solidFill>
                          <a:latin typeface="Meiryo UI" panose="020B0604030504040204" pitchFamily="50" charset="-128"/>
                          <a:ea typeface="Meiryo UI" panose="020B0604030504040204" pitchFamily="50" charset="-128"/>
                        </a:rPr>
                        <a:t>、</a:t>
                      </a:r>
                      <a:r>
                        <a:rPr kumimoji="1" lang="ja-JP" altLang="en-US" sz="1100" spc="-120" baseline="0" dirty="0">
                          <a:solidFill>
                            <a:schemeClr val="tx1"/>
                          </a:solidFill>
                          <a:latin typeface="Meiryo UI" panose="020B0604030504040204" pitchFamily="50" charset="-128"/>
                          <a:ea typeface="Meiryo UI" panose="020B0604030504040204" pitchFamily="50" charset="-128"/>
                        </a:rPr>
                        <a:t>辞書データ（一般の辞書に掲載されていない単語・略称等）</a:t>
                      </a:r>
                      <a:r>
                        <a:rPr kumimoji="1" lang="ja-JP" altLang="en-US" sz="1100" spc="-120" baseline="0" dirty="0">
                          <a:latin typeface="Meiryo UI" panose="020B0604030504040204" pitchFamily="50" charset="-128"/>
                          <a:ea typeface="Meiryo UI" panose="020B0604030504040204" pitchFamily="50" charset="-128"/>
                        </a:rPr>
                        <a:t>を基に回答を生成できること。また、県指定の情報以外からは回答を生成しないこと。</a:t>
                      </a: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0248750"/>
                  </a:ext>
                </a:extLst>
              </a:tr>
              <a:tr h="432000">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nSpc>
                          <a:spcPts val="1440"/>
                        </a:lnSpc>
                      </a:pPr>
                      <a:r>
                        <a:rPr kumimoji="1" lang="ja-JP" altLang="en-US" sz="1100" spc="-120" baseline="0" dirty="0">
                          <a:latin typeface="Meiryo UI" panose="020B0604030504040204" pitchFamily="50" charset="-128"/>
                          <a:ea typeface="Meiryo UI" panose="020B0604030504040204" pitchFamily="50" charset="-128"/>
                        </a:rPr>
                        <a:t>利用者はチャットのメッセージ入力欄からテキスト形式で自由な質問が入力できること。</a:t>
                      </a: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2341312"/>
                  </a:ext>
                </a:extLst>
              </a:tr>
              <a:tr h="432000">
                <a:tc vMerge="1">
                  <a:txBody>
                    <a:bodyPr/>
                    <a:lstStyle/>
                    <a:p>
                      <a:endParaRPr kumimoji="1" lang="ja-JP" altLang="en-US"/>
                    </a:p>
                  </a:txBody>
                  <a:tcPr/>
                </a:tc>
                <a:tc vMerge="1">
                  <a:txBody>
                    <a:bodyPr/>
                    <a:lstStyle/>
                    <a:p>
                      <a:endParaRPr kumimoji="1" lang="ja-JP" altLang="en-US"/>
                    </a:p>
                  </a:txBody>
                  <a:tcPr/>
                </a:tc>
                <a:tc>
                  <a:txBody>
                    <a:bodyPr/>
                    <a:lstStyle/>
                    <a:p>
                      <a:pPr>
                        <a:lnSpc>
                          <a:spcPts val="1440"/>
                        </a:lnSpc>
                      </a:pPr>
                      <a:r>
                        <a:rPr kumimoji="1" lang="ja-JP" altLang="en-US" sz="1100" spc="-120" baseline="0" dirty="0">
                          <a:latin typeface="Meiryo UI" panose="020B0604030504040204" pitchFamily="50" charset="-128"/>
                          <a:ea typeface="Meiryo UI" panose="020B0604030504040204" pitchFamily="50" charset="-128"/>
                        </a:rPr>
                        <a:t>利用者が回答に対する解決有無などをフィードバックでき、結果を統計に利用できること。</a:t>
                      </a: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25322208"/>
                  </a:ext>
                </a:extLst>
              </a:tr>
              <a:tr h="432000">
                <a:tc vMerge="1">
                  <a:txBody>
                    <a:bodyPr/>
                    <a:lstStyle/>
                    <a:p>
                      <a:endParaRPr kumimoji="1" lang="ja-JP" altLang="en-US"/>
                    </a:p>
                  </a:txBody>
                  <a:tcPr/>
                </a:tc>
                <a:tc vMerge="1">
                  <a:txBody>
                    <a:bodyPr/>
                    <a:lstStyle/>
                    <a:p>
                      <a:endParaRPr kumimoji="1" lang="ja-JP" altLang="en-US"/>
                    </a:p>
                  </a:txBody>
                  <a:tcPr/>
                </a:tc>
                <a:tc>
                  <a:txBody>
                    <a:bodyPr/>
                    <a:lstStyle/>
                    <a:p>
                      <a:pPr>
                        <a:lnSpc>
                          <a:spcPts val="1440"/>
                        </a:lnSpc>
                      </a:pPr>
                      <a:r>
                        <a:rPr kumimoji="1" lang="ja-JP" altLang="en-US" sz="1100" spc="-120" baseline="0" dirty="0">
                          <a:solidFill>
                            <a:schemeClr val="tx1"/>
                          </a:solidFill>
                          <a:latin typeface="Meiryo UI" panose="020B0604030504040204" pitchFamily="50" charset="-128"/>
                          <a:ea typeface="Meiryo UI" panose="020B0604030504040204" pitchFamily="50" charset="-128"/>
                        </a:rPr>
                        <a:t>実証事業及び本番稼働において</a:t>
                      </a:r>
                      <a:r>
                        <a:rPr kumimoji="1" lang="ja-JP" altLang="en-US" sz="1100" spc="-120" baseline="0" dirty="0">
                          <a:latin typeface="Meiryo UI" panose="020B0604030504040204" pitchFamily="50" charset="-128"/>
                          <a:ea typeface="Meiryo UI" panose="020B0604030504040204" pitchFamily="50" charset="-128"/>
                        </a:rPr>
                        <a:t>、原則</a:t>
                      </a:r>
                      <a:r>
                        <a:rPr kumimoji="1" lang="en-US" altLang="ja-JP" sz="1100" spc="-120" baseline="0" dirty="0">
                          <a:latin typeface="Meiryo UI" panose="020B0604030504040204" pitchFamily="50" charset="-128"/>
                          <a:ea typeface="Meiryo UI" panose="020B0604030504040204" pitchFamily="50" charset="-128"/>
                        </a:rPr>
                        <a:t>24</a:t>
                      </a:r>
                      <a:r>
                        <a:rPr kumimoji="1" lang="ja-JP" altLang="en-US" sz="1100" spc="-120" baseline="0" dirty="0">
                          <a:latin typeface="Meiryo UI" panose="020B0604030504040204" pitchFamily="50" charset="-128"/>
                          <a:ea typeface="Meiryo UI" panose="020B0604030504040204" pitchFamily="50" charset="-128"/>
                        </a:rPr>
                        <a:t>時間</a:t>
                      </a:r>
                      <a:r>
                        <a:rPr kumimoji="1" lang="en-US" altLang="ja-JP" sz="1100" spc="-120" baseline="0" dirty="0">
                          <a:latin typeface="Meiryo UI" panose="020B0604030504040204" pitchFamily="50" charset="-128"/>
                          <a:ea typeface="Meiryo UI" panose="020B0604030504040204" pitchFamily="50" charset="-128"/>
                        </a:rPr>
                        <a:t>365</a:t>
                      </a:r>
                      <a:r>
                        <a:rPr kumimoji="1" lang="ja-JP" altLang="en-US" sz="1100" spc="-120" baseline="0" dirty="0">
                          <a:latin typeface="Meiryo UI" panose="020B0604030504040204" pitchFamily="50" charset="-128"/>
                          <a:ea typeface="Meiryo UI" panose="020B0604030504040204" pitchFamily="50" charset="-128"/>
                        </a:rPr>
                        <a:t>日応答できること。</a:t>
                      </a:r>
                      <a:r>
                        <a:rPr kumimoji="1" lang="ja-JP" altLang="en-US" sz="1100" spc="-120" baseline="0" dirty="0">
                          <a:solidFill>
                            <a:schemeClr val="accent3">
                              <a:lumMod val="60000"/>
                              <a:lumOff val="40000"/>
                            </a:schemeClr>
                          </a:solidFill>
                          <a:latin typeface="Meiryo UI" panose="020B0604030504040204" pitchFamily="50" charset="-128"/>
                          <a:ea typeface="Meiryo UI" panose="020B0604030504040204" pitchFamily="50" charset="-128"/>
                        </a:rPr>
                        <a:t>最大</a:t>
                      </a:r>
                      <a:r>
                        <a:rPr kumimoji="1" lang="en-US" altLang="ja-JP" sz="1100" spc="-120" baseline="0" dirty="0">
                          <a:solidFill>
                            <a:schemeClr val="accent3">
                              <a:lumMod val="60000"/>
                              <a:lumOff val="40000"/>
                            </a:schemeClr>
                          </a:solidFill>
                          <a:latin typeface="Meiryo UI" panose="020B0604030504040204" pitchFamily="50" charset="-128"/>
                          <a:ea typeface="Meiryo UI" panose="020B0604030504040204" pitchFamily="50" charset="-128"/>
                        </a:rPr>
                        <a:t>1,000</a:t>
                      </a:r>
                      <a:r>
                        <a:rPr kumimoji="1" lang="ja-JP" altLang="en-US" sz="1100" spc="-120" baseline="0" dirty="0">
                          <a:solidFill>
                            <a:schemeClr val="accent3">
                              <a:lumMod val="60000"/>
                              <a:lumOff val="40000"/>
                            </a:schemeClr>
                          </a:solidFill>
                          <a:latin typeface="Meiryo UI" panose="020B0604030504040204" pitchFamily="50" charset="-128"/>
                          <a:ea typeface="Meiryo UI" panose="020B0604030504040204" pitchFamily="50" charset="-128"/>
                        </a:rPr>
                        <a:t>程度のユーザー</a:t>
                      </a:r>
                      <a:r>
                        <a:rPr kumimoji="1" lang="ja-JP" altLang="en-US" sz="1100" spc="-120" baseline="0" dirty="0">
                          <a:latin typeface="Meiryo UI" panose="020B0604030504040204" pitchFamily="50" charset="-128"/>
                          <a:ea typeface="Meiryo UI" panose="020B0604030504040204" pitchFamily="50" charset="-128"/>
                        </a:rPr>
                        <a:t>同時アクセス時も良好なレスポンスを確保すること。</a:t>
                      </a: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79832952"/>
                  </a:ext>
                </a:extLst>
              </a:tr>
              <a:tr h="432000">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spc="-120" baseline="0" dirty="0">
                          <a:latin typeface="Meiryo UI" panose="020B0604030504040204" pitchFamily="50" charset="-128"/>
                          <a:ea typeface="Meiryo UI" panose="020B0604030504040204" pitchFamily="50" charset="-128"/>
                        </a:rPr>
                        <a:t>回答文に併記する</a:t>
                      </a:r>
                      <a:r>
                        <a:rPr kumimoji="1" lang="en-US" altLang="ja-JP" sz="1100" spc="-120" baseline="0" dirty="0">
                          <a:latin typeface="Meiryo UI" panose="020B0604030504040204" pitchFamily="50" charset="-128"/>
                          <a:ea typeface="Meiryo UI" panose="020B0604030504040204" pitchFamily="50" charset="-128"/>
                        </a:rPr>
                        <a:t>URL</a:t>
                      </a:r>
                      <a:r>
                        <a:rPr kumimoji="1" lang="ja-JP" altLang="en-US" sz="1100" spc="-120" baseline="0" dirty="0">
                          <a:latin typeface="Meiryo UI" panose="020B0604030504040204" pitchFamily="50" charset="-128"/>
                          <a:ea typeface="Meiryo UI" panose="020B0604030504040204" pitchFamily="50" charset="-128"/>
                        </a:rPr>
                        <a:t>は回答生成に使用したすべての</a:t>
                      </a:r>
                      <a:r>
                        <a:rPr kumimoji="1" lang="en-US" altLang="ja-JP" sz="1100" spc="-120" baseline="0" dirty="0">
                          <a:latin typeface="Meiryo UI" panose="020B0604030504040204" pitchFamily="50" charset="-128"/>
                          <a:ea typeface="Meiryo UI" panose="020B0604030504040204" pitchFamily="50" charset="-128"/>
                        </a:rPr>
                        <a:t>URL</a:t>
                      </a:r>
                      <a:r>
                        <a:rPr kumimoji="1" lang="ja-JP" altLang="en-US" sz="1100" spc="-120" baseline="0" dirty="0">
                          <a:latin typeface="Meiryo UI" panose="020B0604030504040204" pitchFamily="50" charset="-128"/>
                          <a:ea typeface="Meiryo UI" panose="020B0604030504040204" pitchFamily="50" charset="-128"/>
                        </a:rPr>
                        <a:t>を併記できること。また、</a:t>
                      </a:r>
                      <a:r>
                        <a:rPr lang="ja-JP" altLang="en-US" sz="1100" spc="-120" baseline="0" dirty="0">
                          <a:solidFill>
                            <a:schemeClr val="tx1"/>
                          </a:solidFill>
                          <a:latin typeface="Meiryo UI" panose="020B0604030504040204" pitchFamily="50" charset="-128"/>
                          <a:ea typeface="Meiryo UI" panose="020B0604030504040204" pitchFamily="50" charset="-128"/>
                        </a:rPr>
                        <a:t>問合せ回答の際、テキスト回答のほか庁内ホームページのリンクや添付資料等の表示が可能なこと</a:t>
                      </a:r>
                      <a:r>
                        <a:rPr kumimoji="1" lang="ja-JP" altLang="en-US" sz="1100" spc="-120" baseline="0" dirty="0">
                          <a:solidFill>
                            <a:schemeClr val="tx1"/>
                          </a:solidFill>
                          <a:latin typeface="Meiryo UI" panose="020B0604030504040204" pitchFamily="50" charset="-128"/>
                          <a:ea typeface="Meiryo UI" panose="020B0604030504040204" pitchFamily="50" charset="-128"/>
                        </a:rPr>
                        <a:t>。</a:t>
                      </a:r>
                      <a:endParaRPr lang="ja-JP" altLang="en-US" sz="1100" spc="-120" baseline="0" dirty="0">
                        <a:solidFill>
                          <a:schemeClr val="tx1"/>
                        </a:solidFill>
                        <a:latin typeface="Meiryo UI" panose="020B0604030504040204" pitchFamily="50" charset="-128"/>
                        <a:ea typeface="Meiryo UI" panose="020B0604030504040204" pitchFamily="50" charset="-128"/>
                      </a:endParaRP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1923689"/>
                  </a:ext>
                </a:extLst>
              </a:tr>
              <a:tr h="432000">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kumimoji="1" lang="ja-JP" altLang="en-US" sz="1100" spc="-120" baseline="0" dirty="0">
                          <a:latin typeface="Meiryo UI" panose="020B0604030504040204" pitchFamily="50" charset="-128"/>
                          <a:ea typeface="Meiryo UI" panose="020B0604030504040204" pitchFamily="50" charset="-128"/>
                        </a:rPr>
                        <a:t>利用者が未解決のフィードバックを返した場合、県が指定する問合せ先の案内ができること。</a:t>
                      </a: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89212595"/>
                  </a:ext>
                </a:extLst>
              </a:tr>
              <a:tr h="432000">
                <a:tc vMerge="1">
                  <a:txBody>
                    <a:bodyPr/>
                    <a:lstStyle/>
                    <a:p>
                      <a:pPr algn="ctr">
                        <a:lnSpc>
                          <a:spcPts val="1440"/>
                        </a:lnSpc>
                      </a:pPr>
                      <a:endParaRPr kumimoji="1" lang="en-US" altLang="ja-JP" sz="1200" dirty="0">
                        <a:latin typeface="Meiryo UI" panose="020B0604030504040204" pitchFamily="50" charset="-128"/>
                        <a:ea typeface="Meiryo UI" panose="020B0604030504040204" pitchFamily="50" charset="-128"/>
                      </a:endParaRPr>
                    </a:p>
                  </a:txBody>
                  <a:tcPr vert="eaVert">
                    <a:lnT w="3175" cap="flat" cmpd="sng" algn="ctr">
                      <a:solidFill>
                        <a:schemeClr val="bg1">
                          <a:lumMod val="75000"/>
                        </a:schemeClr>
                      </a:solidFill>
                      <a:prstDash val="solid"/>
                      <a:round/>
                      <a:headEnd type="none" w="med" len="med"/>
                      <a:tailEnd type="none" w="med" len="med"/>
                    </a:lnT>
                  </a:tcPr>
                </a:tc>
                <a:tc rowSpan="2">
                  <a:txBody>
                    <a:bodyPr/>
                    <a:lstStyle/>
                    <a:p>
                      <a:pPr algn="ctr">
                        <a:lnSpc>
                          <a:spcPts val="1440"/>
                        </a:lnSpc>
                      </a:pPr>
                      <a:r>
                        <a:rPr kumimoji="1" lang="en-US" altLang="ja-JP" sz="1100" dirty="0">
                          <a:latin typeface="Meiryo UI" panose="020B0604030504040204" pitchFamily="50" charset="-128"/>
                          <a:ea typeface="Meiryo UI" panose="020B0604030504040204" pitchFamily="50" charset="-128"/>
                        </a:rPr>
                        <a:t>UI</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kumimoji="1" lang="ja-JP" altLang="en-US" sz="1100" spc="-120" baseline="0" dirty="0">
                          <a:latin typeface="Meiryo UI" panose="020B0604030504040204" pitchFamily="50" charset="-128"/>
                          <a:ea typeface="Meiryo UI" panose="020B0604030504040204" pitchFamily="50" charset="-128"/>
                        </a:rPr>
                        <a:t>任意の場所にチャットボット起動用のリンクを埋込、</a:t>
                      </a:r>
                      <a:r>
                        <a:rPr kumimoji="1" lang="en-US" altLang="ja-JP" sz="1100" spc="-120" baseline="0" dirty="0">
                          <a:latin typeface="Meiryo UI" panose="020B0604030504040204" pitchFamily="50" charset="-128"/>
                          <a:ea typeface="Meiryo UI" panose="020B0604030504040204" pitchFamily="50" charset="-128"/>
                        </a:rPr>
                        <a:t>QR</a:t>
                      </a:r>
                      <a:r>
                        <a:rPr kumimoji="1" lang="ja-JP" altLang="en-US" sz="1100" spc="-120" baseline="0" dirty="0">
                          <a:latin typeface="Meiryo UI" panose="020B0604030504040204" pitchFamily="50" charset="-128"/>
                          <a:ea typeface="Meiryo UI" panose="020B0604030504040204" pitchFamily="50" charset="-128"/>
                        </a:rPr>
                        <a:t>コードでチャットボットの利用を周知する等のため、チャットボット起動用の</a:t>
                      </a:r>
                      <a:r>
                        <a:rPr kumimoji="1" lang="en-US" altLang="ja-JP" sz="1100" spc="-120" baseline="0" dirty="0">
                          <a:latin typeface="Meiryo UI" panose="020B0604030504040204" pitchFamily="50" charset="-128"/>
                          <a:ea typeface="Meiryo UI" panose="020B0604030504040204" pitchFamily="50" charset="-128"/>
                        </a:rPr>
                        <a:t>URL</a:t>
                      </a:r>
                      <a:r>
                        <a:rPr kumimoji="1" lang="ja-JP" altLang="en-US" sz="1100" spc="-120" baseline="0" dirty="0">
                          <a:latin typeface="Meiryo UI" panose="020B0604030504040204" pitchFamily="50" charset="-128"/>
                          <a:ea typeface="Meiryo UI" panose="020B0604030504040204" pitchFamily="50" charset="-128"/>
                        </a:rPr>
                        <a:t>を発行できること。</a:t>
                      </a: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91820660"/>
                  </a:ext>
                </a:extLst>
              </a:tr>
              <a:tr h="432000">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nSpc>
                          <a:spcPts val="1440"/>
                        </a:lnSpc>
                      </a:pPr>
                      <a:r>
                        <a:rPr kumimoji="1" lang="en-US" altLang="ja-JP" sz="1100" spc="-120" baseline="0" dirty="0">
                          <a:latin typeface="Meiryo UI" panose="020B0604030504040204" pitchFamily="50" charset="-128"/>
                          <a:ea typeface="Meiryo UI" panose="020B0604030504040204" pitchFamily="50" charset="-128"/>
                        </a:rPr>
                        <a:t>Bot</a:t>
                      </a:r>
                      <a:r>
                        <a:rPr kumimoji="1" lang="ja-JP" altLang="en-US" sz="1100" spc="-120" baseline="0" dirty="0">
                          <a:latin typeface="Meiryo UI" panose="020B0604030504040204" pitchFamily="50" charset="-128"/>
                          <a:ea typeface="Meiryo UI" panose="020B0604030504040204" pitchFamily="50" charset="-128"/>
                        </a:rPr>
                        <a:t>ウィンドウはウェブサイト上にフローティング表示（ブラウザ画面横隅に浮かんだように常時表示）でのミニウィンドウ対応の機能も提供できること。</a:t>
                      </a:r>
                    </a:p>
                  </a:txBody>
                  <a:tcPr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4395273"/>
                  </a:ext>
                </a:extLst>
              </a:tr>
            </a:tbl>
          </a:graphicData>
        </a:graphic>
      </p:graphicFrame>
      <p:sp>
        <p:nvSpPr>
          <p:cNvPr id="10" name="タイトル 1">
            <a:extLst>
              <a:ext uri="{FF2B5EF4-FFF2-40B4-BE49-F238E27FC236}">
                <a16:creationId xmlns:a16="http://schemas.microsoft.com/office/drawing/2014/main" id="{30CADE8D-F7EF-442C-A1AB-32FECF5BC83C}"/>
              </a:ext>
            </a:extLst>
          </p:cNvPr>
          <p:cNvSpPr>
            <a:spLocks noGrp="1"/>
          </p:cNvSpPr>
          <p:nvPr>
            <p:ph type="title"/>
          </p:nvPr>
        </p:nvSpPr>
        <p:spPr>
          <a:xfrm>
            <a:off x="304800" y="365126"/>
            <a:ext cx="9296400" cy="446088"/>
          </a:xfrm>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3-2</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
        <p:nvSpPr>
          <p:cNvPr id="7" name="正方形/長方形 6">
            <a:extLst>
              <a:ext uri="{FF2B5EF4-FFF2-40B4-BE49-F238E27FC236}">
                <a16:creationId xmlns:a16="http://schemas.microsoft.com/office/drawing/2014/main" id="{DBE45699-0890-4986-BE5C-70DF5D3CE1EC}"/>
              </a:ext>
            </a:extLst>
          </p:cNvPr>
          <p:cNvSpPr/>
          <p:nvPr/>
        </p:nvSpPr>
        <p:spPr>
          <a:xfrm>
            <a:off x="6969224" y="44624"/>
            <a:ext cx="2736000" cy="216024"/>
          </a:xfrm>
          <a:prstGeom prst="rect">
            <a:avLst/>
          </a:prstGeom>
          <a:solidFill>
            <a:srgbClr val="45AB85">
              <a:alpha val="80000"/>
            </a:srgbClr>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anchor="ctr"/>
          <a:lstStyle/>
          <a:p>
            <a:pPr algn="ctr">
              <a:defRPr/>
            </a:pPr>
            <a:r>
              <a:rPr lang="ja-JP" altLang="en-US" sz="1100" b="1" dirty="0">
                <a:latin typeface="Meiryo UI" panose="020B0604030504040204" pitchFamily="50" charset="-128"/>
                <a:ea typeface="Meiryo UI" panose="020B0604030504040204" pitchFamily="50" charset="-128"/>
              </a:rPr>
              <a:t>事業者名</a:t>
            </a:r>
          </a:p>
        </p:txBody>
      </p:sp>
      <p:sp>
        <p:nvSpPr>
          <p:cNvPr id="8" name="正方形/長方形 7">
            <a:extLst>
              <a:ext uri="{FF2B5EF4-FFF2-40B4-BE49-F238E27FC236}">
                <a16:creationId xmlns:a16="http://schemas.microsoft.com/office/drawing/2014/main" id="{1ED14F33-3474-492A-B8DA-58F220D0DD4D}"/>
              </a:ext>
            </a:extLst>
          </p:cNvPr>
          <p:cNvSpPr/>
          <p:nvPr/>
        </p:nvSpPr>
        <p:spPr>
          <a:xfrm>
            <a:off x="6969224" y="260648"/>
            <a:ext cx="2736304" cy="36004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err="1">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ー</a:t>
            </a:r>
            <a:r>
              <a:rPr lang="ja-JP" altLang="en-US"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貴事業者名をご記入くださいー</a:t>
            </a:r>
            <a:endParaRPr lang="en-US" altLang="ja-JP"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609709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lang="ja-JP" altLang="en-US" sz="1600" dirty="0">
                <a:solidFill>
                  <a:schemeClr val="tx1"/>
                </a:solidFill>
                <a:latin typeface="Meiryo UI" panose="020B0604030504040204" pitchFamily="50" charset="-128"/>
                <a:ea typeface="Meiryo UI" panose="020B0604030504040204" pitchFamily="50" charset="-128"/>
              </a:rPr>
              <a:t>各種手当等の手続きに関する問合せ対応業務の自動化</a:t>
            </a:r>
            <a:r>
              <a:rPr kumimoji="0" lang="ja-JP" altLang="en-US"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2/2</a:t>
            </a:r>
            <a:r>
              <a:rPr kumimoji="0" lang="ja-JP" altLang="en-US"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A189FAB6-0B80-41C9-B46B-4BCFE0036BB4}"/>
              </a:ext>
            </a:extLst>
          </p:cNvPr>
          <p:cNvGraphicFramePr>
            <a:graphicFrameLocks noGrp="1"/>
          </p:cNvGraphicFramePr>
          <p:nvPr>
            <p:extLst>
              <p:ext uri="{D42A27DB-BD31-4B8C-83A1-F6EECF244321}">
                <p14:modId xmlns:p14="http://schemas.microsoft.com/office/powerpoint/2010/main" val="4101883655"/>
              </p:ext>
            </p:extLst>
          </p:nvPr>
        </p:nvGraphicFramePr>
        <p:xfrm>
          <a:off x="272480" y="1628801"/>
          <a:ext cx="9309600" cy="5075320"/>
        </p:xfrm>
        <a:graphic>
          <a:graphicData uri="http://schemas.openxmlformats.org/drawingml/2006/table">
            <a:tbl>
              <a:tblPr firstRow="1" bandRow="1">
                <a:tableStyleId>{7DF18680-E054-41AD-8BC1-D1AEF772440D}</a:tableStyleId>
              </a:tblPr>
              <a:tblGrid>
                <a:gridCol w="550800">
                  <a:extLst>
                    <a:ext uri="{9D8B030D-6E8A-4147-A177-3AD203B41FA5}">
                      <a16:colId xmlns:a16="http://schemas.microsoft.com/office/drawing/2014/main" val="3514243316"/>
                    </a:ext>
                  </a:extLst>
                </a:gridCol>
                <a:gridCol w="550800">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1587982575"/>
                    </a:ext>
                  </a:extLst>
                </a:gridCol>
              </a:tblGrid>
              <a:tr h="33622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要件説明</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今年度</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208478">
                <a:tc rowSpan="18">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非機能要件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7">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管理</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latin typeface="Meiryo UI" panose="020B0604030504040204" pitchFamily="50" charset="-128"/>
                          <a:ea typeface="Meiryo UI" panose="020B0604030504040204" pitchFamily="50" charset="-128"/>
                        </a:rPr>
                        <a:t>簡易な方法で定期的に情報の最新化を図れること。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spc="-140" baseline="0" dirty="0">
                          <a:latin typeface="Meiryo UI" panose="020B0604030504040204" pitchFamily="50" charset="-128"/>
                          <a:ea typeface="Meiryo UI" panose="020B0604030504040204" pitchFamily="50" charset="-128"/>
                        </a:rPr>
                        <a:t>〇</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19544689"/>
                  </a:ext>
                </a:extLst>
              </a:tr>
              <a:tr h="20847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latin typeface="Meiryo UI" panose="020B0604030504040204" pitchFamily="50" charset="-128"/>
                          <a:ea typeface="Meiryo UI" panose="020B0604030504040204" pitchFamily="50" charset="-128"/>
                        </a:rPr>
                        <a:t>学習するデータには文字情報を含む</a:t>
                      </a:r>
                      <a:r>
                        <a:rPr kumimoji="1" lang="en-US" altLang="ja-JP" sz="1100" spc="-140" baseline="0" dirty="0">
                          <a:latin typeface="Meiryo UI" panose="020B0604030504040204" pitchFamily="50" charset="-128"/>
                          <a:ea typeface="Meiryo UI" panose="020B0604030504040204" pitchFamily="50" charset="-128"/>
                        </a:rPr>
                        <a:t>PDF</a:t>
                      </a:r>
                      <a:r>
                        <a:rPr kumimoji="1" lang="ja-JP" altLang="en-US" sz="1100" spc="-140" baseline="0" dirty="0">
                          <a:latin typeface="Meiryo UI" panose="020B0604030504040204" pitchFamily="50" charset="-128"/>
                          <a:ea typeface="Meiryo UI" panose="020B0604030504040204" pitchFamily="50" charset="-128"/>
                        </a:rPr>
                        <a:t>データも個別に指定することができること。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spc="-140" baseline="0" dirty="0">
                          <a:latin typeface="Meiryo UI" panose="020B0604030504040204" pitchFamily="50" charset="-128"/>
                          <a:ea typeface="Meiryo UI" panose="020B0604030504040204" pitchFamily="50" charset="-128"/>
                        </a:rPr>
                        <a:t>〇</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99732896"/>
                  </a:ext>
                </a:extLst>
              </a:tr>
              <a:tr h="20847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latin typeface="Meiryo UI" panose="020B0604030504040204" pitchFamily="50" charset="-128"/>
                          <a:ea typeface="Meiryo UI" panose="020B0604030504040204" pitchFamily="50" charset="-128"/>
                        </a:rPr>
                        <a:t>チャットボットのチューニングやメンテナンス等を行う管理システムが用意されること。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71760"/>
                  </a:ext>
                </a:extLst>
              </a:tr>
              <a:tr h="20847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nSpc>
                          <a:spcPts val="1440"/>
                        </a:lnSpc>
                      </a:pPr>
                      <a:endParaRPr kumimoji="1" lang="ja-JP" altLang="en-US" sz="120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latin typeface="Meiryo UI" panose="020B0604030504040204" pitchFamily="50" charset="-128"/>
                          <a:ea typeface="Meiryo UI" panose="020B0604030504040204" pitchFamily="50" charset="-128"/>
                        </a:rPr>
                        <a:t>管理システムはアプリケーションなどのインストールは不要で、対応ブラウザからアクセス、利用が可能であること。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spc="-140" baseline="0" dirty="0">
                          <a:latin typeface="Meiryo UI" panose="020B0604030504040204" pitchFamily="50" charset="-128"/>
                          <a:ea typeface="Meiryo UI" panose="020B0604030504040204" pitchFamily="50" charset="-128"/>
                        </a:rPr>
                        <a:t>〇</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6055996"/>
                  </a:ext>
                </a:extLst>
              </a:tr>
              <a:tr h="20847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latin typeface="Meiryo UI" panose="020B0604030504040204" pitchFamily="50" charset="-128"/>
                          <a:ea typeface="Meiryo UI" panose="020B0604030504040204" pitchFamily="50" charset="-128"/>
                        </a:rPr>
                        <a:t>管理システムは県が指定する職員にアカウントを付与し、職員単位で操作権限の設定が可能であること。アカウント数の上限は設けないこと。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70290073"/>
                  </a:ext>
                </a:extLst>
              </a:tr>
              <a:tr h="20847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latin typeface="Meiryo UI" panose="020B0604030504040204" pitchFamily="50" charset="-128"/>
                          <a:ea typeface="Meiryo UI" panose="020B0604030504040204" pitchFamily="50" charset="-128"/>
                        </a:rPr>
                        <a:t>統計データはユーザ質問内容や質問日時、回答内容、フィードバック結果等を含め精度向上に寄与するデータ出力ができること。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36756031"/>
                  </a:ext>
                </a:extLst>
              </a:tr>
              <a:tr h="20847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r>
                        <a:rPr kumimoji="1" lang="ja-JP" altLang="en-US" sz="1100" spc="-140" baseline="0" dirty="0">
                          <a:latin typeface="Meiryo UI" panose="020B0604030504040204" pitchFamily="50" charset="-128"/>
                          <a:ea typeface="Meiryo UI" panose="020B0604030504040204" pitchFamily="50" charset="-128"/>
                        </a:rPr>
                        <a:t>チャットボットデータ内で</a:t>
                      </a:r>
                      <a:r>
                        <a:rPr kumimoji="1" lang="en-US" altLang="ja-JP" sz="1100" spc="-140" baseline="0" dirty="0">
                          <a:latin typeface="Meiryo UI" panose="020B0604030504040204" pitchFamily="50" charset="-128"/>
                          <a:ea typeface="Meiryo UI" panose="020B0604030504040204" pitchFamily="50" charset="-128"/>
                        </a:rPr>
                        <a:t>ID</a:t>
                      </a:r>
                      <a:r>
                        <a:rPr kumimoji="1" lang="ja-JP" altLang="en-US" sz="1100" spc="-140" baseline="0" dirty="0">
                          <a:latin typeface="Meiryo UI" panose="020B0604030504040204" pitchFamily="50" charset="-128"/>
                          <a:ea typeface="Meiryo UI" panose="020B0604030504040204" pitchFamily="50" charset="-128"/>
                        </a:rPr>
                        <a:t>等でユーザーの同定ができること。また各レポートは</a:t>
                      </a:r>
                      <a:r>
                        <a:rPr kumimoji="1" lang="en-US" altLang="ja-JP" sz="1100" spc="-140" baseline="0" dirty="0">
                          <a:latin typeface="Meiryo UI" panose="020B0604030504040204" pitchFamily="50" charset="-128"/>
                          <a:ea typeface="Meiryo UI" panose="020B0604030504040204" pitchFamily="50" charset="-128"/>
                        </a:rPr>
                        <a:t>CSV</a:t>
                      </a:r>
                      <a:r>
                        <a:rPr kumimoji="1" lang="ja-JP" altLang="en-US" sz="1100" spc="-140" baseline="0" dirty="0">
                          <a:latin typeface="Meiryo UI" panose="020B0604030504040204" pitchFamily="50" charset="-128"/>
                          <a:ea typeface="Meiryo UI" panose="020B0604030504040204" pitchFamily="50" charset="-128"/>
                        </a:rPr>
                        <a:t>形式や</a:t>
                      </a:r>
                      <a:r>
                        <a:rPr kumimoji="1" lang="en-US" altLang="ja-JP" sz="1100" spc="-140" baseline="0" dirty="0">
                          <a:latin typeface="Meiryo UI" panose="020B0604030504040204" pitchFamily="50" charset="-128"/>
                          <a:ea typeface="Meiryo UI" panose="020B0604030504040204" pitchFamily="50" charset="-128"/>
                        </a:rPr>
                        <a:t>Excel</a:t>
                      </a:r>
                      <a:r>
                        <a:rPr kumimoji="1" lang="ja-JP" altLang="en-US" sz="1100" spc="-140" baseline="0" dirty="0">
                          <a:latin typeface="Meiryo UI" panose="020B0604030504040204" pitchFamily="50" charset="-128"/>
                          <a:ea typeface="Meiryo UI" panose="020B0604030504040204" pitchFamily="50" charset="-128"/>
                        </a:rPr>
                        <a:t>形式でのエクスポートができること。</a:t>
                      </a:r>
                      <a:endParaRPr kumimoji="1" lang="ja-JP" altLang="en-US" spc="-140" baseline="0" dirty="0"/>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spc="-14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13772306"/>
                  </a:ext>
                </a:extLst>
              </a:tr>
              <a:tr h="197829">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2">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ネットワーク</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100" spc="-140" baseline="0" dirty="0">
                          <a:latin typeface="Meiryo UI" panose="020B0604030504040204" pitchFamily="50" charset="-128"/>
                          <a:ea typeface="Meiryo UI" panose="020B0604030504040204" pitchFamily="50" charset="-128"/>
                        </a:rPr>
                        <a:t>LGWAN</a:t>
                      </a:r>
                      <a:r>
                        <a:rPr lang="ja-JP" altLang="en-US" sz="1100" spc="-140" baseline="0" dirty="0">
                          <a:latin typeface="Meiryo UI" panose="020B0604030504040204" pitchFamily="50" charset="-128"/>
                          <a:ea typeface="Meiryo UI" panose="020B0604030504040204" pitchFamily="50" charset="-128"/>
                        </a:rPr>
                        <a:t>環境で動作、利用が可能なこと。</a:t>
                      </a:r>
                      <a:endParaRPr lang="en-US" altLang="ja-JP"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spc="-140" baseline="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0718297"/>
                  </a:ext>
                </a:extLst>
              </a:tr>
              <a:tr h="197829">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ct val="100000"/>
                        </a:lnSpc>
                      </a:pPr>
                      <a:r>
                        <a:rPr lang="ja-JP" altLang="en-US" sz="1100" spc="-140" baseline="0" dirty="0">
                          <a:latin typeface="Meiryo UI" panose="020B0604030504040204" pitchFamily="50" charset="-128"/>
                          <a:ea typeface="Meiryo UI" panose="020B0604030504040204" pitchFamily="50" charset="-128"/>
                        </a:rPr>
                        <a:t>実証期間中は平日</a:t>
                      </a:r>
                      <a:r>
                        <a:rPr lang="en-US" altLang="ja-JP" sz="1100" spc="-140" baseline="0" dirty="0">
                          <a:latin typeface="Meiryo UI" panose="020B0604030504040204" pitchFamily="50" charset="-128"/>
                          <a:ea typeface="Meiryo UI" panose="020B0604030504040204" pitchFamily="50" charset="-128"/>
                        </a:rPr>
                        <a:t>9</a:t>
                      </a:r>
                      <a:r>
                        <a:rPr lang="ja-JP" altLang="en-US" sz="1100" spc="-140" baseline="0" dirty="0">
                          <a:latin typeface="Meiryo UI" panose="020B0604030504040204" pitchFamily="50" charset="-128"/>
                          <a:ea typeface="Meiryo UI" panose="020B0604030504040204" pitchFamily="50" charset="-128"/>
                        </a:rPr>
                        <a:t>～</a:t>
                      </a:r>
                      <a:r>
                        <a:rPr lang="en-US" altLang="ja-JP" sz="1100" spc="-140" baseline="0" dirty="0">
                          <a:latin typeface="Meiryo UI" panose="020B0604030504040204" pitchFamily="50" charset="-128"/>
                          <a:ea typeface="Meiryo UI" panose="020B0604030504040204" pitchFamily="50" charset="-128"/>
                        </a:rPr>
                        <a:t>17</a:t>
                      </a:r>
                      <a:r>
                        <a:rPr lang="ja-JP" altLang="en-US" sz="1100" spc="-140" baseline="0" dirty="0">
                          <a:latin typeface="Meiryo UI" panose="020B0604030504040204" pitchFamily="50" charset="-128"/>
                          <a:ea typeface="Meiryo UI" panose="020B0604030504040204" pitchFamily="50" charset="-128"/>
                        </a:rPr>
                        <a:t>時はシステム稼働が可能なこと。</a:t>
                      </a: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spc="-140" baseline="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17010458"/>
                  </a:ext>
                </a:extLst>
              </a:tr>
              <a:tr h="197829">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2">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セキュリティ</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ct val="100000"/>
                        </a:lnSpc>
                      </a:pPr>
                      <a:r>
                        <a:rPr lang="ja-JP" altLang="en-US" sz="1100" spc="-140" baseline="0" dirty="0">
                          <a:solidFill>
                            <a:schemeClr val="tx1"/>
                          </a:solidFill>
                          <a:latin typeface="Meiryo UI" panose="020B0604030504040204" pitchFamily="50" charset="-128"/>
                          <a:ea typeface="Meiryo UI" panose="020B0604030504040204" pitchFamily="50" charset="-128"/>
                        </a:rPr>
                        <a:t>本県のセキュリティポリシーや</a:t>
                      </a:r>
                      <a:r>
                        <a:rPr lang="en-US" altLang="ja-JP" sz="1100" spc="-140" baseline="0" dirty="0">
                          <a:solidFill>
                            <a:schemeClr val="tx1"/>
                          </a:solidFill>
                          <a:latin typeface="Meiryo UI" panose="020B0604030504040204" pitchFamily="50" charset="-128"/>
                          <a:ea typeface="Meiryo UI" panose="020B0604030504040204" pitchFamily="50" charset="-128"/>
                        </a:rPr>
                        <a:t>ISO27001</a:t>
                      </a:r>
                      <a:r>
                        <a:rPr lang="ja-JP" altLang="en-US" sz="1100" spc="-140" baseline="0" dirty="0">
                          <a:solidFill>
                            <a:schemeClr val="tx1"/>
                          </a:solidFill>
                          <a:latin typeface="Meiryo UI" panose="020B0604030504040204" pitchFamily="50" charset="-128"/>
                          <a:ea typeface="Meiryo UI" panose="020B0604030504040204" pitchFamily="50" charset="-128"/>
                        </a:rPr>
                        <a:t>等に準拠した対応が実施されていること（詳細は別途協議を想定）。</a:t>
                      </a:r>
                      <a:endParaRPr kumimoji="1" lang="ja-JP" altLang="en-US"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57197287"/>
                  </a:ext>
                </a:extLst>
              </a:tr>
              <a:tr h="336220">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ct val="10000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利用ログや問い合わせ内容及び回答データ等は日本国内のデータセンターで管理され、サービスの提供にあたっては、日本国の法令に準拠すること。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1312402"/>
                  </a:ext>
                </a:extLst>
              </a:tr>
              <a:tr h="197829">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7">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運用・サービス</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実証に差し支えない程度のスペックを要していること</a:t>
                      </a:r>
                      <a:r>
                        <a:rPr lang="ja-JP" altLang="en-US" sz="1100" spc="-140" baseline="0" dirty="0">
                          <a:solidFill>
                            <a:schemeClr val="tx1"/>
                          </a:solidFill>
                          <a:latin typeface="Meiryo UI" panose="020B0604030504040204" pitchFamily="50" charset="-128"/>
                          <a:ea typeface="Meiryo UI" panose="020B0604030504040204" pitchFamily="50" charset="-128"/>
                        </a:rPr>
                        <a:t>。</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spc="-140" baseline="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47127924"/>
                  </a:ext>
                </a:extLst>
              </a:tr>
              <a:tr h="197829">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実証に際してハードウェアの調達が必要な場合には、実証用機器等の提供が可能であること（別途協議の上、調整）</a:t>
                      </a:r>
                      <a:r>
                        <a:rPr lang="ja-JP" altLang="en-US" sz="1100" spc="-140" baseline="0" dirty="0">
                          <a:solidFill>
                            <a:schemeClr val="tx1"/>
                          </a:solidFill>
                          <a:latin typeface="Meiryo UI" panose="020B0604030504040204" pitchFamily="50" charset="-128"/>
                          <a:ea typeface="Meiryo UI" panose="020B0604030504040204" pitchFamily="50" charset="-128"/>
                        </a:rPr>
                        <a:t>。</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spc="-140" baseline="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815689"/>
                  </a:ext>
                </a:extLst>
              </a:tr>
              <a:tr h="336220">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実証に際して、最低１名の技術者を有していること（実証期間中における担当者の変更は両社の合意により可能とする）</a:t>
                      </a:r>
                      <a:r>
                        <a:rPr lang="ja-JP" altLang="en-US" sz="1100" spc="-140" baseline="0" dirty="0">
                          <a:solidFill>
                            <a:schemeClr val="tx1"/>
                          </a:solidFill>
                          <a:latin typeface="Meiryo UI" panose="020B0604030504040204" pitchFamily="50" charset="-128"/>
                          <a:ea typeface="Meiryo UI" panose="020B0604030504040204" pitchFamily="50" charset="-128"/>
                        </a:rPr>
                        <a:t>。</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spc="-140" baseline="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14405200"/>
                  </a:ext>
                </a:extLst>
              </a:tr>
              <a:tr h="197829">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実証期間中は平日</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9</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17</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時は問合せ受付が可能なこと</a:t>
                      </a:r>
                      <a:r>
                        <a:rPr lang="ja-JP" altLang="en-US" sz="1100" spc="-140" baseline="0" dirty="0">
                          <a:solidFill>
                            <a:schemeClr val="tx1"/>
                          </a:solidFill>
                          <a:latin typeface="Meiryo UI" panose="020B0604030504040204" pitchFamily="50" charset="-128"/>
                          <a:ea typeface="Meiryo UI" panose="020B0604030504040204" pitchFamily="50" charset="-128"/>
                        </a:rPr>
                        <a:t>。</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spc="-140" baseline="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57724461"/>
                  </a:ext>
                </a:extLst>
              </a:tr>
              <a:tr h="197829">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実証期間中にシステム調整やチューニング等が必要な場合、対応可能なこと</a:t>
                      </a:r>
                      <a:r>
                        <a:rPr lang="ja-JP" altLang="en-US" sz="1100" spc="-140" baseline="0" dirty="0">
                          <a:solidFill>
                            <a:schemeClr val="tx1"/>
                          </a:solidFill>
                          <a:latin typeface="Meiryo UI" panose="020B0604030504040204" pitchFamily="50" charset="-128"/>
                          <a:ea typeface="Meiryo UI" panose="020B0604030504040204" pitchFamily="50" charset="-128"/>
                        </a:rPr>
                        <a:t>。</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spc="-140" baseline="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spc="-14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29300644"/>
                  </a:ext>
                </a:extLst>
              </a:tr>
              <a:tr h="197829">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最低月</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1</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回の定例会議もしくは報告に応じられること（両社の合意により実施しない場合もある）</a:t>
                      </a:r>
                      <a:r>
                        <a:rPr lang="ja-JP" altLang="en-US" sz="1100" spc="-140" baseline="0" dirty="0">
                          <a:solidFill>
                            <a:schemeClr val="tx1"/>
                          </a:solidFill>
                          <a:latin typeface="Meiryo UI" panose="020B0604030504040204" pitchFamily="50" charset="-128"/>
                          <a:ea typeface="Meiryo UI" panose="020B0604030504040204" pitchFamily="50" charset="-128"/>
                        </a:rPr>
                        <a:t>。</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24861280"/>
                  </a:ext>
                </a:extLst>
              </a:tr>
              <a:tr h="197829">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職員に対してシステム操作や管理機能のトレーニングを実施すること</a:t>
                      </a:r>
                      <a:r>
                        <a:rPr lang="ja-JP" altLang="en-US" sz="1100" spc="-140" baseline="0" dirty="0">
                          <a:solidFill>
                            <a:schemeClr val="tx1"/>
                          </a:solidFill>
                          <a:latin typeface="Meiryo UI" panose="020B0604030504040204" pitchFamily="50" charset="-128"/>
                          <a:ea typeface="Meiryo UI" panose="020B0604030504040204" pitchFamily="50" charset="-128"/>
                        </a:rPr>
                        <a:t>。</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spc="-14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14937608"/>
                  </a:ext>
                </a:extLst>
              </a:tr>
            </a:tbl>
          </a:graphicData>
        </a:graphic>
      </p:graphicFrame>
      <p:sp>
        <p:nvSpPr>
          <p:cNvPr id="9" name="タイトル 1">
            <a:extLst>
              <a:ext uri="{FF2B5EF4-FFF2-40B4-BE49-F238E27FC236}">
                <a16:creationId xmlns:a16="http://schemas.microsoft.com/office/drawing/2014/main" id="{28CC6D97-1F89-49D8-B39B-5D6821029151}"/>
              </a:ext>
            </a:extLst>
          </p:cNvPr>
          <p:cNvSpPr>
            <a:spLocks noGrp="1"/>
          </p:cNvSpPr>
          <p:nvPr>
            <p:ph type="title"/>
          </p:nvPr>
        </p:nvSpPr>
        <p:spPr>
          <a:xfrm>
            <a:off x="304800" y="365126"/>
            <a:ext cx="9296400" cy="446088"/>
          </a:xfrm>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3-2</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Tree>
    <p:extLst>
      <p:ext uri="{BB962C8B-B14F-4D97-AF65-F5344CB8AC3E}">
        <p14:creationId xmlns:p14="http://schemas.microsoft.com/office/powerpoint/2010/main" val="1217979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介護保険サービス事業所からの問合せ対応業務の自動化＜</a:t>
            </a:r>
            <a:r>
              <a:rPr kumimoji="0" lang="en-US" altLang="ja-JP" sz="1600" kern="0" dirty="0">
                <a:solidFill>
                  <a:schemeClr val="tx1">
                    <a:lumMod val="95000"/>
                    <a:lumOff val="5000"/>
                  </a:schemeClr>
                </a:solidFill>
                <a:latin typeface="Meiryo UI" panose="020B0604030504040204" pitchFamily="50" charset="-128"/>
                <a:ea typeface="Meiryo UI" panose="020B0604030504040204" pitchFamily="50" charset="-128"/>
              </a:rPr>
              <a:t>1/2</a:t>
            </a: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8" name="表 7">
            <a:extLst>
              <a:ext uri="{FF2B5EF4-FFF2-40B4-BE49-F238E27FC236}">
                <a16:creationId xmlns:a16="http://schemas.microsoft.com/office/drawing/2014/main" id="{68DC2B91-046D-4B8A-9E6F-FAB91157CDC1}"/>
              </a:ext>
            </a:extLst>
          </p:cNvPr>
          <p:cNvGraphicFramePr>
            <a:graphicFrameLocks noGrp="1"/>
          </p:cNvGraphicFramePr>
          <p:nvPr>
            <p:extLst>
              <p:ext uri="{D42A27DB-BD31-4B8C-83A1-F6EECF244321}">
                <p14:modId xmlns:p14="http://schemas.microsoft.com/office/powerpoint/2010/main" val="3348926088"/>
              </p:ext>
            </p:extLst>
          </p:nvPr>
        </p:nvGraphicFramePr>
        <p:xfrm>
          <a:off x="272480" y="1628800"/>
          <a:ext cx="9309600" cy="5040561"/>
        </p:xfrm>
        <a:graphic>
          <a:graphicData uri="http://schemas.openxmlformats.org/drawingml/2006/table">
            <a:tbl>
              <a:tblPr firstRow="1" bandRow="1">
                <a:tableStyleId>{7DF18680-E054-41AD-8BC1-D1AEF772440D}</a:tableStyleId>
              </a:tblPr>
              <a:tblGrid>
                <a:gridCol w="550800">
                  <a:extLst>
                    <a:ext uri="{9D8B030D-6E8A-4147-A177-3AD203B41FA5}">
                      <a16:colId xmlns:a16="http://schemas.microsoft.com/office/drawing/2014/main" val="3514243316"/>
                    </a:ext>
                  </a:extLst>
                </a:gridCol>
                <a:gridCol w="550800">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2347769267"/>
                    </a:ext>
                  </a:extLst>
                </a:gridCol>
              </a:tblGrid>
              <a:tr h="421201">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要件説明</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今年度</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209236">
                <a:tc rowSpan="11">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機能</a:t>
                      </a:r>
                      <a:endParaRPr kumimoji="1" lang="en-US" altLang="ja-JP" sz="1100" dirty="0">
                        <a:latin typeface="Meiryo UI" panose="020B0604030504040204" pitchFamily="50" charset="-128"/>
                        <a:ea typeface="Meiryo UI" panose="020B0604030504040204" pitchFamily="50" charset="-128"/>
                      </a:endParaRPr>
                    </a:p>
                    <a:p>
                      <a:pPr algn="ctr">
                        <a:lnSpc>
                          <a:spcPts val="1440"/>
                        </a:lnSpc>
                      </a:pPr>
                      <a:r>
                        <a:rPr kumimoji="1" lang="ja-JP" altLang="en-US" sz="1100" dirty="0">
                          <a:latin typeface="Meiryo UI" panose="020B0604030504040204" pitchFamily="50" charset="-128"/>
                          <a:ea typeface="Meiryo UI" panose="020B0604030504040204" pitchFamily="50" charset="-128"/>
                        </a:rPr>
                        <a:t>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9">
                  <a:txBody>
                    <a:bodyPr/>
                    <a:lstStyle/>
                    <a:p>
                      <a:pPr algn="ctr">
                        <a:lnSpc>
                          <a:spcPts val="1440"/>
                        </a:lnSpc>
                      </a:pPr>
                      <a:r>
                        <a:rPr kumimoji="1" lang="en-US" altLang="ja-JP" sz="1100" dirty="0">
                          <a:latin typeface="Meiryo UI" panose="020B0604030504040204" pitchFamily="50" charset="-128"/>
                          <a:ea typeface="Meiryo UI" panose="020B0604030504040204" pitchFamily="50" charset="-128"/>
                        </a:rPr>
                        <a:t>Bot</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文字入力および選択により自動回答できること。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39798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spc="-140" baseline="0" dirty="0">
                          <a:solidFill>
                            <a:schemeClr val="tx1"/>
                          </a:solidFill>
                          <a:latin typeface="Meiryo UI" panose="020B0604030504040204" pitchFamily="50" charset="-128"/>
                          <a:ea typeface="Meiryo UI" panose="020B0604030504040204" pitchFamily="50" charset="-128"/>
                        </a:rPr>
                        <a:t>問合せに対して、</a:t>
                      </a:r>
                      <a:r>
                        <a:rPr kumimoji="1" lang="en-US" altLang="ja-JP" sz="1100" spc="-140" baseline="0" dirty="0">
                          <a:solidFill>
                            <a:schemeClr val="tx1"/>
                          </a:solidFill>
                          <a:latin typeface="Meiryo UI" panose="020B0604030504040204" pitchFamily="50" charset="-128"/>
                          <a:ea typeface="Meiryo UI" panose="020B0604030504040204" pitchFamily="50" charset="-128"/>
                        </a:rPr>
                        <a:t>LLM</a:t>
                      </a:r>
                      <a:r>
                        <a:rPr kumimoji="1" lang="ja-JP" altLang="en-US" sz="1100" spc="-140" baseline="0" dirty="0">
                          <a:solidFill>
                            <a:schemeClr val="tx1"/>
                          </a:solidFill>
                          <a:latin typeface="Meiryo UI" panose="020B0604030504040204" pitchFamily="50" charset="-128"/>
                          <a:ea typeface="Meiryo UI" panose="020B0604030504040204" pitchFamily="50" charset="-128"/>
                        </a:rPr>
                        <a:t>を活用した対話型コミュニケーションにより、</a:t>
                      </a:r>
                      <a:r>
                        <a:rPr kumimoji="1" lang="en-US" altLang="ja-JP" sz="1100" spc="-140" baseline="0" dirty="0">
                          <a:solidFill>
                            <a:schemeClr val="tx1"/>
                          </a:solidFill>
                          <a:latin typeface="Meiryo UI" panose="020B0604030504040204" pitchFamily="50" charset="-128"/>
                          <a:ea typeface="Meiryo UI" panose="020B0604030504040204" pitchFamily="50" charset="-128"/>
                        </a:rPr>
                        <a:t>AI</a:t>
                      </a:r>
                      <a:r>
                        <a:rPr kumimoji="1" lang="ja-JP" altLang="en-US" sz="1100" spc="-140" baseline="0" dirty="0">
                          <a:solidFill>
                            <a:schemeClr val="tx1"/>
                          </a:solidFill>
                          <a:latin typeface="Meiryo UI" panose="020B0604030504040204" pitchFamily="50" charset="-128"/>
                          <a:ea typeface="Meiryo UI" panose="020B0604030504040204" pitchFamily="50" charset="-128"/>
                        </a:rPr>
                        <a:t>が自動生成した内容で回答できること。自動学習することで精度向上ができること。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25893569"/>
                  </a:ext>
                </a:extLst>
              </a:tr>
              <a:tr h="39798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spc="-140" baseline="0" dirty="0">
                          <a:solidFill>
                            <a:schemeClr val="tx1"/>
                          </a:solidFill>
                          <a:latin typeface="Meiryo UI" panose="020B0604030504040204" pitchFamily="50" charset="-128"/>
                          <a:ea typeface="Meiryo UI" panose="020B0604030504040204" pitchFamily="50" charset="-128"/>
                        </a:rPr>
                        <a:t>提供するチャットボットは、構築当初に</a:t>
                      </a:r>
                      <a:r>
                        <a:rPr kumimoji="1" lang="en-US" altLang="ja-JP" sz="1100" spc="-140" baseline="0" dirty="0">
                          <a:solidFill>
                            <a:schemeClr val="tx1"/>
                          </a:solidFill>
                          <a:latin typeface="Meiryo UI" panose="020B0604030504040204" pitchFamily="50" charset="-128"/>
                          <a:ea typeface="Meiryo UI" panose="020B0604030504040204" pitchFamily="50" charset="-128"/>
                        </a:rPr>
                        <a:t>100</a:t>
                      </a:r>
                      <a:r>
                        <a:rPr kumimoji="1" lang="ja-JP" altLang="en-US" sz="1100" spc="-140" baseline="0" dirty="0">
                          <a:solidFill>
                            <a:schemeClr val="tx1"/>
                          </a:solidFill>
                          <a:latin typeface="Meiryo UI" panose="020B0604030504040204" pitchFamily="50" charset="-128"/>
                          <a:ea typeface="Meiryo UI" panose="020B0604030504040204" pitchFamily="50" charset="-128"/>
                        </a:rPr>
                        <a:t>件以下の</a:t>
                      </a:r>
                      <a:r>
                        <a:rPr kumimoji="1" lang="en-US" altLang="ja-JP" sz="1100" spc="-140" baseline="0" dirty="0">
                          <a:solidFill>
                            <a:schemeClr val="tx1"/>
                          </a:solidFill>
                          <a:latin typeface="Meiryo UI" panose="020B0604030504040204" pitchFamily="50" charset="-128"/>
                          <a:ea typeface="Meiryo UI" panose="020B0604030504040204" pitchFamily="50" charset="-128"/>
                        </a:rPr>
                        <a:t>QA</a:t>
                      </a:r>
                      <a:r>
                        <a:rPr kumimoji="1" lang="ja-JP" altLang="en-US" sz="1100" spc="-140" baseline="0" dirty="0">
                          <a:solidFill>
                            <a:schemeClr val="tx1"/>
                          </a:solidFill>
                          <a:latin typeface="Meiryo UI" panose="020B0604030504040204" pitchFamily="50" charset="-128"/>
                          <a:ea typeface="Meiryo UI" panose="020B0604030504040204" pitchFamily="50" charset="-128"/>
                        </a:rPr>
                        <a:t>データをイアップロードした状態でサービスを開始できること。また、サービスの開始により新たに学習した内容は継続してアップロードできるものとし、回答内容に反映できること。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accent3">
                            <a:lumMod val="60000"/>
                            <a:lumOff val="40000"/>
                          </a:schemeClr>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solidFill>
                          <a:schemeClr val="accent3">
                            <a:lumMod val="60000"/>
                            <a:lumOff val="40000"/>
                          </a:schemeClr>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19953868"/>
                  </a:ext>
                </a:extLst>
              </a:tr>
              <a:tr h="397984">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spc="-140" baseline="0" dirty="0">
                          <a:solidFill>
                            <a:schemeClr val="tx1"/>
                          </a:solidFill>
                          <a:latin typeface="Meiryo UI" panose="020B0604030504040204" pitchFamily="50" charset="-128"/>
                          <a:ea typeface="Meiryo UI" panose="020B0604030504040204" pitchFamily="50" charset="-128"/>
                        </a:rPr>
                        <a:t>県の指定する</a:t>
                      </a:r>
                      <a:r>
                        <a:rPr kumimoji="1" lang="en-US" altLang="ja-JP" sz="1100" spc="-140" baseline="0" dirty="0">
                          <a:solidFill>
                            <a:schemeClr val="tx1"/>
                          </a:solidFill>
                          <a:latin typeface="Meiryo UI" panose="020B0604030504040204" pitchFamily="50" charset="-128"/>
                          <a:ea typeface="Meiryo UI" panose="020B0604030504040204" pitchFamily="50" charset="-128"/>
                        </a:rPr>
                        <a:t>Web</a:t>
                      </a:r>
                      <a:r>
                        <a:rPr kumimoji="1" lang="ja-JP" altLang="en-US" sz="1100" spc="-140" baseline="0" dirty="0">
                          <a:solidFill>
                            <a:schemeClr val="tx1"/>
                          </a:solidFill>
                          <a:latin typeface="Meiryo UI" panose="020B0604030504040204" pitchFamily="50" charset="-128"/>
                          <a:ea typeface="Meiryo UI" panose="020B0604030504040204" pitchFamily="50" charset="-128"/>
                        </a:rPr>
                        <a:t>サイトおよびその他の県指定のデータ</a:t>
                      </a:r>
                      <a:r>
                        <a:rPr kumimoji="1" lang="en-US" altLang="ja-JP" sz="1100" spc="-140" baseline="0" dirty="0">
                          <a:solidFill>
                            <a:schemeClr val="tx1"/>
                          </a:solidFill>
                          <a:latin typeface="Meiryo UI" panose="020B0604030504040204" pitchFamily="50" charset="-128"/>
                          <a:ea typeface="Meiryo UI" panose="020B0604030504040204" pitchFamily="50" charset="-128"/>
                        </a:rPr>
                        <a:t>(</a:t>
                      </a:r>
                      <a:r>
                        <a:rPr kumimoji="1" lang="ja-JP" altLang="en-US" sz="1100" spc="-140" baseline="0" dirty="0">
                          <a:solidFill>
                            <a:schemeClr val="tx1"/>
                          </a:solidFill>
                          <a:latin typeface="Meiryo UI" panose="020B0604030504040204" pitchFamily="50" charset="-128"/>
                          <a:ea typeface="Meiryo UI" panose="020B0604030504040204" pitchFamily="50" charset="-128"/>
                        </a:rPr>
                        <a:t>長寿介護課</a:t>
                      </a:r>
                      <a:r>
                        <a:rPr kumimoji="1" lang="en-US" altLang="ja-JP" sz="1100" spc="-140" baseline="0" dirty="0">
                          <a:solidFill>
                            <a:schemeClr val="tx1"/>
                          </a:solidFill>
                          <a:latin typeface="Meiryo UI" panose="020B0604030504040204" pitchFamily="50" charset="-128"/>
                          <a:ea typeface="Meiryo UI" panose="020B0604030504040204" pitchFamily="50" charset="-128"/>
                        </a:rPr>
                        <a:t>HP</a:t>
                      </a:r>
                      <a:r>
                        <a:rPr kumimoji="1" lang="ja-JP" altLang="en-US" sz="1100" spc="-140" baseline="0" dirty="0">
                          <a:solidFill>
                            <a:schemeClr val="tx1"/>
                          </a:solidFill>
                          <a:latin typeface="Meiryo UI" panose="020B0604030504040204" pitchFamily="50" charset="-128"/>
                          <a:ea typeface="Meiryo UI" panose="020B0604030504040204" pitchFamily="50" charset="-128"/>
                        </a:rPr>
                        <a:t>「</a:t>
                      </a:r>
                      <a:r>
                        <a:rPr kumimoji="1" lang="ja-JP" altLang="en-US" sz="1100" b="0" i="0" kern="1200" spc="-140" dirty="0">
                          <a:solidFill>
                            <a:schemeClr val="tx1"/>
                          </a:solidFill>
                          <a:effectLst/>
                          <a:latin typeface="Meiryo UI" panose="020B0604030504040204" pitchFamily="50" charset="-128"/>
                          <a:ea typeface="Meiryo UI" panose="020B0604030504040204" pitchFamily="50" charset="-128"/>
                          <a:cs typeface="+mn-cs"/>
                        </a:rPr>
                        <a:t>介護保険サービス事業者の各種届出について</a:t>
                      </a:r>
                      <a:r>
                        <a:rPr kumimoji="1" lang="ja-JP" altLang="en-US" sz="1100" spc="-140" baseline="0" dirty="0">
                          <a:solidFill>
                            <a:schemeClr val="tx1"/>
                          </a:solidFill>
                          <a:latin typeface="Meiryo UI" panose="020B0604030504040204" pitchFamily="50" charset="-128"/>
                          <a:ea typeface="Meiryo UI" panose="020B0604030504040204" pitchFamily="50" charset="-128"/>
                        </a:rPr>
                        <a:t>」に掲載されている</a:t>
                      </a:r>
                      <a:r>
                        <a:rPr kumimoji="1" lang="en-US" altLang="ja-JP" sz="1100" spc="-140" baseline="0" dirty="0">
                          <a:solidFill>
                            <a:schemeClr val="tx1"/>
                          </a:solidFill>
                          <a:latin typeface="Meiryo UI" panose="020B0604030504040204" pitchFamily="50" charset="-128"/>
                          <a:ea typeface="Meiryo UI" panose="020B0604030504040204" pitchFamily="50" charset="-128"/>
                        </a:rPr>
                        <a:t>PDF</a:t>
                      </a:r>
                      <a:r>
                        <a:rPr kumimoji="1" lang="ja-JP" altLang="en-US" sz="1100" spc="-140" baseline="0" dirty="0">
                          <a:solidFill>
                            <a:schemeClr val="tx1"/>
                          </a:solidFill>
                          <a:latin typeface="Meiryo UI" panose="020B0604030504040204" pitchFamily="50" charset="-128"/>
                          <a:ea typeface="Meiryo UI" panose="020B0604030504040204" pitchFamily="50" charset="-128"/>
                        </a:rPr>
                        <a:t>データ、テキストデータ等</a:t>
                      </a:r>
                      <a:r>
                        <a:rPr kumimoji="1" lang="en-US" altLang="ja-JP" sz="1100" spc="-140" baseline="0" dirty="0">
                          <a:solidFill>
                            <a:schemeClr val="tx1"/>
                          </a:solidFill>
                          <a:latin typeface="Meiryo UI" panose="020B0604030504040204" pitchFamily="50" charset="-128"/>
                          <a:ea typeface="Meiryo UI" panose="020B0604030504040204" pitchFamily="50" charset="-128"/>
                        </a:rPr>
                        <a:t>)</a:t>
                      </a:r>
                      <a:r>
                        <a:rPr kumimoji="1" lang="ja-JP" altLang="en-US" sz="1100" spc="-140" baseline="0" dirty="0">
                          <a:solidFill>
                            <a:schemeClr val="tx1"/>
                          </a:solidFill>
                          <a:latin typeface="Meiryo UI" panose="020B0604030504040204" pitchFamily="50" charset="-128"/>
                          <a:ea typeface="Meiryo UI" panose="020B0604030504040204" pitchFamily="50" charset="-128"/>
                        </a:rPr>
                        <a:t>を基に回答を生成できること。県指定の情報以外からは回答を生成しないこと。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32384650"/>
                  </a:ext>
                </a:extLst>
              </a:tr>
              <a:tr h="209236">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利用者はチャットのメッセージ入力欄からテキスト形式で自由な質問が入力できること。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0248750"/>
                  </a:ext>
                </a:extLst>
              </a:tr>
              <a:tr h="209236">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利用者が回答に対する解決有無などをフィードバックでき、結果を統計に利用できること。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2341312"/>
                  </a:ext>
                </a:extLst>
              </a:tr>
              <a:tr h="209236">
                <a:tc vMerge="1">
                  <a:txBody>
                    <a:bodyPr/>
                    <a:lstStyle/>
                    <a:p>
                      <a:endParaRPr kumimoji="1" lang="ja-JP" altLang="en-US"/>
                    </a:p>
                  </a:txBody>
                  <a:tcPr/>
                </a:tc>
                <a:tc vMerge="1">
                  <a:txBody>
                    <a:bodyPr/>
                    <a:lstStyle/>
                    <a:p>
                      <a:endParaRPr kumimoji="1" lang="ja-JP" altLang="en-US"/>
                    </a:p>
                  </a:txBody>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実証事業期間において、原則</a:t>
                      </a:r>
                      <a:r>
                        <a:rPr kumimoji="1" lang="en-US" altLang="ja-JP" sz="1100" spc="-140" baseline="0" dirty="0">
                          <a:solidFill>
                            <a:schemeClr val="tx1"/>
                          </a:solidFill>
                          <a:latin typeface="Meiryo UI" panose="020B0604030504040204" pitchFamily="50" charset="-128"/>
                          <a:ea typeface="Meiryo UI" panose="020B0604030504040204" pitchFamily="50" charset="-128"/>
                        </a:rPr>
                        <a:t>24</a:t>
                      </a:r>
                      <a:r>
                        <a:rPr kumimoji="1" lang="ja-JP" altLang="en-US" sz="1100" spc="-140" baseline="0" dirty="0">
                          <a:solidFill>
                            <a:schemeClr val="tx1"/>
                          </a:solidFill>
                          <a:latin typeface="Meiryo UI" panose="020B0604030504040204" pitchFamily="50" charset="-128"/>
                          <a:ea typeface="Meiryo UI" panose="020B0604030504040204" pitchFamily="50" charset="-128"/>
                        </a:rPr>
                        <a:t>時間</a:t>
                      </a:r>
                      <a:r>
                        <a:rPr kumimoji="1" lang="en-US" altLang="ja-JP" sz="1100" spc="-140" baseline="0" dirty="0">
                          <a:solidFill>
                            <a:schemeClr val="tx1"/>
                          </a:solidFill>
                          <a:latin typeface="Meiryo UI" panose="020B0604030504040204" pitchFamily="50" charset="-128"/>
                          <a:ea typeface="Meiryo UI" panose="020B0604030504040204" pitchFamily="50" charset="-128"/>
                        </a:rPr>
                        <a:t>365</a:t>
                      </a:r>
                      <a:r>
                        <a:rPr kumimoji="1" lang="ja-JP" altLang="en-US" sz="1100" spc="-140" baseline="0" dirty="0">
                          <a:solidFill>
                            <a:schemeClr val="tx1"/>
                          </a:solidFill>
                          <a:latin typeface="Meiryo UI" panose="020B0604030504040204" pitchFamily="50" charset="-128"/>
                          <a:ea typeface="Meiryo UI" panose="020B0604030504040204" pitchFamily="50" charset="-128"/>
                        </a:rPr>
                        <a:t>日応答できること。また同時アクセスがあった場合も</a:t>
                      </a:r>
                      <a:r>
                        <a:rPr kumimoji="1" lang="en-US" altLang="ja-JP" sz="1100" spc="-140" baseline="0" dirty="0">
                          <a:solidFill>
                            <a:schemeClr val="tx1"/>
                          </a:solidFill>
                          <a:latin typeface="Meiryo UI" panose="020B0604030504040204" pitchFamily="50" charset="-128"/>
                          <a:ea typeface="Meiryo UI" panose="020B0604030504040204" pitchFamily="50" charset="-128"/>
                        </a:rPr>
                        <a:t>2</a:t>
                      </a:r>
                      <a:r>
                        <a:rPr kumimoji="1" lang="ja-JP" altLang="en-US" sz="1100" spc="-140" baseline="0" dirty="0">
                          <a:solidFill>
                            <a:schemeClr val="tx1"/>
                          </a:solidFill>
                          <a:latin typeface="Meiryo UI" panose="020B0604030504040204" pitchFamily="50" charset="-128"/>
                          <a:ea typeface="Meiryo UI" panose="020B0604030504040204" pitchFamily="50" charset="-128"/>
                        </a:rPr>
                        <a:t>～３秒程度のレスポンス時間をクリアできる。</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25322208"/>
                  </a:ext>
                </a:extLst>
              </a:tr>
              <a:tr h="39798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spc="-140" baseline="0" dirty="0">
                          <a:solidFill>
                            <a:schemeClr val="tx1"/>
                          </a:solidFill>
                          <a:latin typeface="Meiryo UI" panose="020B0604030504040204" pitchFamily="50" charset="-128"/>
                          <a:ea typeface="Meiryo UI" panose="020B0604030504040204" pitchFamily="50" charset="-128"/>
                        </a:rPr>
                        <a:t>回答文に併記する</a:t>
                      </a:r>
                      <a:r>
                        <a:rPr kumimoji="1" lang="en-US" altLang="ja-JP" sz="1100" spc="-140" baseline="0" dirty="0">
                          <a:solidFill>
                            <a:schemeClr val="tx1"/>
                          </a:solidFill>
                          <a:latin typeface="Meiryo UI" panose="020B0604030504040204" pitchFamily="50" charset="-128"/>
                          <a:ea typeface="Meiryo UI" panose="020B0604030504040204" pitchFamily="50" charset="-128"/>
                        </a:rPr>
                        <a:t>URL</a:t>
                      </a:r>
                      <a:r>
                        <a:rPr kumimoji="1" lang="ja-JP" altLang="en-US" sz="1100" spc="-140" baseline="0" dirty="0">
                          <a:solidFill>
                            <a:schemeClr val="tx1"/>
                          </a:solidFill>
                          <a:latin typeface="Meiryo UI" panose="020B0604030504040204" pitchFamily="50" charset="-128"/>
                          <a:ea typeface="Meiryo UI" panose="020B0604030504040204" pitchFamily="50" charset="-128"/>
                        </a:rPr>
                        <a:t>は回答生成に使用したすべての</a:t>
                      </a:r>
                      <a:r>
                        <a:rPr kumimoji="1" lang="en-US" altLang="ja-JP" sz="1100" spc="-140" baseline="0" dirty="0">
                          <a:solidFill>
                            <a:schemeClr val="tx1"/>
                          </a:solidFill>
                          <a:latin typeface="Meiryo UI" panose="020B0604030504040204" pitchFamily="50" charset="-128"/>
                          <a:ea typeface="Meiryo UI" panose="020B0604030504040204" pitchFamily="50" charset="-128"/>
                        </a:rPr>
                        <a:t>URL</a:t>
                      </a:r>
                      <a:r>
                        <a:rPr kumimoji="1" lang="ja-JP" altLang="en-US" sz="1100" spc="-140" baseline="0" dirty="0">
                          <a:solidFill>
                            <a:schemeClr val="tx1"/>
                          </a:solidFill>
                          <a:latin typeface="Meiryo UI" panose="020B0604030504040204" pitchFamily="50" charset="-128"/>
                          <a:ea typeface="Meiryo UI" panose="020B0604030504040204" pitchFamily="50" charset="-128"/>
                        </a:rPr>
                        <a:t>を併記できること。また、</a:t>
                      </a:r>
                      <a:r>
                        <a:rPr lang="ja-JP" altLang="en-US" sz="1100" spc="-140" baseline="0" dirty="0">
                          <a:solidFill>
                            <a:schemeClr val="tx1"/>
                          </a:solidFill>
                          <a:latin typeface="Meiryo UI" panose="020B0604030504040204" pitchFamily="50" charset="-128"/>
                          <a:ea typeface="Meiryo UI" panose="020B0604030504040204" pitchFamily="50" charset="-128"/>
                        </a:rPr>
                        <a:t>問合せ回答の際、テキスト回答のほか庁内ホームページのリンクや添付資料等の表示が可能なこと</a:t>
                      </a:r>
                      <a:r>
                        <a:rPr kumimoji="1" lang="ja-JP" altLang="en-US" sz="1100" spc="-140" baseline="0" dirty="0">
                          <a:solidFill>
                            <a:schemeClr val="tx1"/>
                          </a:solidFill>
                          <a:latin typeface="Meiryo UI" panose="020B0604030504040204" pitchFamily="50" charset="-128"/>
                          <a:ea typeface="Meiryo UI" panose="020B0604030504040204" pitchFamily="50" charset="-128"/>
                        </a:rPr>
                        <a:t>。</a:t>
                      </a:r>
                      <a:endParaRPr lang="ja-JP" altLang="en-US" sz="1100" spc="-140" baseline="0" dirty="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79832952"/>
                  </a:ext>
                </a:extLst>
              </a:tr>
              <a:tr h="209236">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利用者が未解決のフィードバックを返した場合、県が指定する問合せ先の案内ができること。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1923689"/>
                  </a:ext>
                </a:extLst>
              </a:tr>
              <a:tr h="387714">
                <a:tc vMerge="1">
                  <a:txBody>
                    <a:bodyPr/>
                    <a:lstStyle/>
                    <a:p>
                      <a:pPr algn="ctr">
                        <a:lnSpc>
                          <a:spcPts val="1440"/>
                        </a:lnSpc>
                      </a:pPr>
                      <a:endParaRPr kumimoji="1" lang="en-US" altLang="ja-JP" sz="1200" dirty="0">
                        <a:latin typeface="Meiryo UI" panose="020B0604030504040204" pitchFamily="50" charset="-128"/>
                        <a:ea typeface="Meiryo UI" panose="020B0604030504040204" pitchFamily="50" charset="-128"/>
                      </a:endParaRPr>
                    </a:p>
                  </a:txBody>
                  <a:tcPr vert="eaVert">
                    <a:lnT w="3175" cap="flat" cmpd="sng" algn="ctr">
                      <a:solidFill>
                        <a:schemeClr val="bg1">
                          <a:lumMod val="75000"/>
                        </a:schemeClr>
                      </a:solidFill>
                      <a:prstDash val="solid"/>
                      <a:round/>
                      <a:headEnd type="none" w="med" len="med"/>
                      <a:tailEnd type="none" w="med" len="med"/>
                    </a:lnT>
                  </a:tcPr>
                </a:tc>
                <a:tc rowSpan="2">
                  <a:txBody>
                    <a:bodyPr/>
                    <a:lstStyle/>
                    <a:p>
                      <a:pPr algn="ctr">
                        <a:lnSpc>
                          <a:spcPts val="1440"/>
                        </a:lnSpc>
                      </a:pPr>
                      <a:r>
                        <a:rPr kumimoji="1" lang="en-US" altLang="ja-JP" sz="1100" dirty="0">
                          <a:latin typeface="Meiryo UI" panose="020B0604030504040204" pitchFamily="50" charset="-128"/>
                          <a:ea typeface="Meiryo UI" panose="020B0604030504040204" pitchFamily="50" charset="-128"/>
                        </a:rPr>
                        <a:t>UI</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任意の場所にチャットボット起動用のリンクを埋込、</a:t>
                      </a:r>
                      <a:r>
                        <a:rPr kumimoji="1" lang="en-US" altLang="ja-JP" sz="1100" spc="-140" baseline="0" dirty="0">
                          <a:solidFill>
                            <a:schemeClr val="tx1"/>
                          </a:solidFill>
                          <a:latin typeface="Meiryo UI" panose="020B0604030504040204" pitchFamily="50" charset="-128"/>
                          <a:ea typeface="Meiryo UI" panose="020B0604030504040204" pitchFamily="50" charset="-128"/>
                        </a:rPr>
                        <a:t>QR</a:t>
                      </a:r>
                      <a:r>
                        <a:rPr kumimoji="1" lang="ja-JP" altLang="en-US" sz="1100" spc="-140" baseline="0" dirty="0">
                          <a:solidFill>
                            <a:schemeClr val="tx1"/>
                          </a:solidFill>
                          <a:latin typeface="Meiryo UI" panose="020B0604030504040204" pitchFamily="50" charset="-128"/>
                          <a:ea typeface="Meiryo UI" panose="020B0604030504040204" pitchFamily="50" charset="-128"/>
                        </a:rPr>
                        <a:t>コードでチャットボットの利用を周知する等のため、チャットボット起動用の</a:t>
                      </a:r>
                      <a:r>
                        <a:rPr kumimoji="1" lang="en-US" altLang="ja-JP" sz="1100" spc="-140" baseline="0" dirty="0">
                          <a:solidFill>
                            <a:schemeClr val="tx1"/>
                          </a:solidFill>
                          <a:latin typeface="Meiryo UI" panose="020B0604030504040204" pitchFamily="50" charset="-128"/>
                          <a:ea typeface="Meiryo UI" panose="020B0604030504040204" pitchFamily="50" charset="-128"/>
                        </a:rPr>
                        <a:t>URL</a:t>
                      </a:r>
                      <a:r>
                        <a:rPr kumimoji="1" lang="ja-JP" altLang="en-US" sz="1100" spc="-140" baseline="0" dirty="0">
                          <a:solidFill>
                            <a:schemeClr val="tx1"/>
                          </a:solidFill>
                          <a:latin typeface="Meiryo UI" panose="020B0604030504040204" pitchFamily="50" charset="-128"/>
                          <a:ea typeface="Meiryo UI" panose="020B0604030504040204" pitchFamily="50" charset="-128"/>
                        </a:rPr>
                        <a:t>を発行できること。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91820660"/>
                  </a:ext>
                </a:extLst>
              </a:tr>
              <a:tr h="397984">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チャットボットウィンドウは、県庁</a:t>
                      </a:r>
                      <a:r>
                        <a:rPr kumimoji="1" lang="en-US" altLang="ja-JP" sz="1100" spc="-140" baseline="0" dirty="0">
                          <a:solidFill>
                            <a:schemeClr val="tx1"/>
                          </a:solidFill>
                          <a:latin typeface="Meiryo UI" panose="020B0604030504040204" pitchFamily="50" charset="-128"/>
                          <a:ea typeface="Meiryo UI" panose="020B0604030504040204" pitchFamily="50" charset="-128"/>
                        </a:rPr>
                        <a:t>HP</a:t>
                      </a:r>
                      <a:r>
                        <a:rPr kumimoji="1" lang="ja-JP" altLang="en-US" sz="1100" spc="-140" baseline="0" dirty="0">
                          <a:solidFill>
                            <a:schemeClr val="tx1"/>
                          </a:solidFill>
                          <a:latin typeface="Meiryo UI" panose="020B0604030504040204" pitchFamily="50" charset="-128"/>
                          <a:ea typeface="Meiryo UI" panose="020B0604030504040204" pitchFamily="50" charset="-128"/>
                        </a:rPr>
                        <a:t>上にフローティング表示（ブラウザ画面横隅に浮かんだように常時表示）でのミニウィンドウ対応の機能も提供可能であること。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4395273"/>
                  </a:ext>
                </a:extLst>
              </a:tr>
              <a:tr h="254396">
                <a:tc rowSpan="4">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非機能要件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40000"/>
                        <a:lumOff val="60000"/>
                      </a:schemeClr>
                    </a:solidFill>
                  </a:tcPr>
                </a:tc>
                <a:tc rowSpan="2">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ネットワーク</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介護保険サービス事業者はインターネット環境から、県庁職員は</a:t>
                      </a:r>
                      <a:r>
                        <a:rPr lang="en-US" altLang="ja-JP" sz="1100" dirty="0">
                          <a:solidFill>
                            <a:schemeClr val="tx1"/>
                          </a:solidFill>
                          <a:latin typeface="Meiryo UI" panose="020B0604030504040204" pitchFamily="50" charset="-128"/>
                          <a:ea typeface="Meiryo UI" panose="020B0604030504040204" pitchFamily="50" charset="-128"/>
                        </a:rPr>
                        <a:t>LGWAN</a:t>
                      </a:r>
                      <a:r>
                        <a:rPr lang="ja-JP" altLang="en-US" sz="1100" dirty="0">
                          <a:solidFill>
                            <a:schemeClr val="tx1"/>
                          </a:solidFill>
                          <a:latin typeface="Meiryo UI" panose="020B0604030504040204" pitchFamily="50" charset="-128"/>
                          <a:ea typeface="Meiryo UI" panose="020B0604030504040204" pitchFamily="50" charset="-128"/>
                        </a:rPr>
                        <a:t>環境で動作、利用が可能なこと。</a:t>
                      </a:r>
                      <a:endParaRPr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8616980"/>
                  </a:ext>
                </a:extLst>
              </a:tr>
              <a:tr h="25439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ct val="100000"/>
                        </a:lnSpc>
                      </a:pPr>
                      <a:r>
                        <a:rPr lang="ja-JP" altLang="en-US" sz="1100" dirty="0">
                          <a:solidFill>
                            <a:schemeClr val="tx1"/>
                          </a:solidFill>
                          <a:latin typeface="Meiryo UI" panose="020B0604030504040204" pitchFamily="50" charset="-128"/>
                          <a:ea typeface="Meiryo UI" panose="020B0604030504040204" pitchFamily="50" charset="-128"/>
                        </a:rPr>
                        <a:t>実証期間中は平日</a:t>
                      </a:r>
                      <a:r>
                        <a:rPr lang="en-US" altLang="ja-JP" sz="1100" dirty="0">
                          <a:solidFill>
                            <a:schemeClr val="tx1"/>
                          </a:solidFill>
                          <a:latin typeface="Meiryo UI" panose="020B0604030504040204" pitchFamily="50" charset="-128"/>
                          <a:ea typeface="Meiryo UI" panose="020B0604030504040204" pitchFamily="50" charset="-128"/>
                        </a:rPr>
                        <a:t>9</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17</a:t>
                      </a:r>
                      <a:r>
                        <a:rPr lang="ja-JP" altLang="en-US" sz="1100" dirty="0">
                          <a:solidFill>
                            <a:schemeClr val="tx1"/>
                          </a:solidFill>
                          <a:latin typeface="Meiryo UI" panose="020B0604030504040204" pitchFamily="50" charset="-128"/>
                          <a:ea typeface="Meiryo UI" panose="020B0604030504040204" pitchFamily="50" charset="-128"/>
                        </a:rPr>
                        <a:t>時はシステム稼働が可能なこと。</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38148844"/>
                  </a:ext>
                </a:extLst>
              </a:tr>
              <a:tr h="25439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2">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セキュリティ</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ct val="100000"/>
                        </a:lnSpc>
                      </a:pPr>
                      <a:r>
                        <a:rPr lang="ja-JP" altLang="en-US" sz="1100" dirty="0">
                          <a:solidFill>
                            <a:schemeClr val="tx1"/>
                          </a:solidFill>
                          <a:latin typeface="Meiryo UI" panose="020B0604030504040204" pitchFamily="50" charset="-128"/>
                          <a:ea typeface="Meiryo UI" panose="020B0604030504040204" pitchFamily="50" charset="-128"/>
                        </a:rPr>
                        <a:t>本県のセキュリティポリシーや</a:t>
                      </a:r>
                      <a:r>
                        <a:rPr lang="en-US" altLang="ja-JP" sz="1100" dirty="0">
                          <a:solidFill>
                            <a:schemeClr val="tx1"/>
                          </a:solidFill>
                          <a:latin typeface="Meiryo UI" panose="020B0604030504040204" pitchFamily="50" charset="-128"/>
                          <a:ea typeface="Meiryo UI" panose="020B0604030504040204" pitchFamily="50" charset="-128"/>
                        </a:rPr>
                        <a:t>ISO27001</a:t>
                      </a:r>
                      <a:r>
                        <a:rPr lang="ja-JP" altLang="en-US" sz="1100" dirty="0">
                          <a:solidFill>
                            <a:schemeClr val="tx1"/>
                          </a:solidFill>
                          <a:latin typeface="Meiryo UI" panose="020B0604030504040204" pitchFamily="50" charset="-128"/>
                          <a:ea typeface="Meiryo UI" panose="020B0604030504040204" pitchFamily="50" charset="-128"/>
                        </a:rPr>
                        <a:t>等に準拠した対応が実施されていること。（詳細は別途協議を想定）</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33364813"/>
                  </a:ext>
                </a:extLst>
              </a:tr>
              <a:tr h="43235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利用ログや問い合わせ内容及び回答データ等は日本国内のデータセンターで管理され、サービスの提供にあたっては、日本国の法令に準拠すること。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18914822"/>
                  </a:ext>
                </a:extLst>
              </a:tr>
            </a:tbl>
          </a:graphicData>
        </a:graphic>
      </p:graphicFrame>
      <p:sp>
        <p:nvSpPr>
          <p:cNvPr id="9" name="タイトル 1">
            <a:extLst>
              <a:ext uri="{FF2B5EF4-FFF2-40B4-BE49-F238E27FC236}">
                <a16:creationId xmlns:a16="http://schemas.microsoft.com/office/drawing/2014/main" id="{FC8C8005-E64B-4CBA-BAB9-F2F505E35897}"/>
              </a:ext>
            </a:extLst>
          </p:cNvPr>
          <p:cNvSpPr>
            <a:spLocks noGrp="1"/>
          </p:cNvSpPr>
          <p:nvPr>
            <p:ph type="title"/>
          </p:nvPr>
        </p:nvSpPr>
        <p:spPr>
          <a:xfrm>
            <a:off x="304800" y="365126"/>
            <a:ext cx="9296400" cy="446088"/>
          </a:xfrm>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3-3</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
        <p:nvSpPr>
          <p:cNvPr id="7" name="正方形/長方形 6">
            <a:extLst>
              <a:ext uri="{FF2B5EF4-FFF2-40B4-BE49-F238E27FC236}">
                <a16:creationId xmlns:a16="http://schemas.microsoft.com/office/drawing/2014/main" id="{728AF682-621C-4AC0-BD4E-80476714968E}"/>
              </a:ext>
            </a:extLst>
          </p:cNvPr>
          <p:cNvSpPr/>
          <p:nvPr/>
        </p:nvSpPr>
        <p:spPr>
          <a:xfrm>
            <a:off x="6969224" y="44624"/>
            <a:ext cx="2736000" cy="216024"/>
          </a:xfrm>
          <a:prstGeom prst="rect">
            <a:avLst/>
          </a:prstGeom>
          <a:solidFill>
            <a:srgbClr val="45AB85">
              <a:alpha val="80000"/>
            </a:srgbClr>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anchor="ctr"/>
          <a:lstStyle/>
          <a:p>
            <a:pPr algn="ctr">
              <a:defRPr/>
            </a:pPr>
            <a:r>
              <a:rPr lang="ja-JP" altLang="en-US" sz="1100" b="1" dirty="0">
                <a:latin typeface="Meiryo UI" panose="020B0604030504040204" pitchFamily="50" charset="-128"/>
                <a:ea typeface="Meiryo UI" panose="020B0604030504040204" pitchFamily="50" charset="-128"/>
              </a:rPr>
              <a:t>事業者名</a:t>
            </a:r>
          </a:p>
        </p:txBody>
      </p:sp>
      <p:sp>
        <p:nvSpPr>
          <p:cNvPr id="10" name="正方形/長方形 9">
            <a:extLst>
              <a:ext uri="{FF2B5EF4-FFF2-40B4-BE49-F238E27FC236}">
                <a16:creationId xmlns:a16="http://schemas.microsoft.com/office/drawing/2014/main" id="{C2BBE350-E6A7-433A-9144-D6DE776322A8}"/>
              </a:ext>
            </a:extLst>
          </p:cNvPr>
          <p:cNvSpPr/>
          <p:nvPr/>
        </p:nvSpPr>
        <p:spPr>
          <a:xfrm>
            <a:off x="6969224" y="260648"/>
            <a:ext cx="2736304" cy="36004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err="1">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ー</a:t>
            </a:r>
            <a:r>
              <a:rPr lang="ja-JP" altLang="en-US"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貴事業者名をご記入くださいー</a:t>
            </a:r>
            <a:endParaRPr lang="en-US" altLang="ja-JP"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0564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介護保険サービス事業所からの問合せ対応業務の自動化＜</a:t>
            </a:r>
            <a:r>
              <a:rPr kumimoji="0" lang="en-US" altLang="ja-JP" sz="1600" kern="0" dirty="0">
                <a:solidFill>
                  <a:schemeClr val="tx1">
                    <a:lumMod val="95000"/>
                    <a:lumOff val="5000"/>
                  </a:schemeClr>
                </a:solidFill>
                <a:latin typeface="Meiryo UI" panose="020B0604030504040204" pitchFamily="50" charset="-128"/>
                <a:ea typeface="Meiryo UI" panose="020B0604030504040204" pitchFamily="50" charset="-128"/>
              </a:rPr>
              <a:t>2/2</a:t>
            </a: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7" name="表 6">
            <a:extLst>
              <a:ext uri="{FF2B5EF4-FFF2-40B4-BE49-F238E27FC236}">
                <a16:creationId xmlns:a16="http://schemas.microsoft.com/office/drawing/2014/main" id="{4BD0FB7A-87D4-4286-AE40-70DB391D1E28}"/>
              </a:ext>
            </a:extLst>
          </p:cNvPr>
          <p:cNvGraphicFramePr>
            <a:graphicFrameLocks noGrp="1"/>
          </p:cNvGraphicFramePr>
          <p:nvPr>
            <p:extLst>
              <p:ext uri="{D42A27DB-BD31-4B8C-83A1-F6EECF244321}">
                <p14:modId xmlns:p14="http://schemas.microsoft.com/office/powerpoint/2010/main" val="719081142"/>
              </p:ext>
            </p:extLst>
          </p:nvPr>
        </p:nvGraphicFramePr>
        <p:xfrm>
          <a:off x="272480" y="1628800"/>
          <a:ext cx="9309600" cy="5018146"/>
        </p:xfrm>
        <a:graphic>
          <a:graphicData uri="http://schemas.openxmlformats.org/drawingml/2006/table">
            <a:tbl>
              <a:tblPr firstRow="1" bandRow="1">
                <a:tableStyleId>{7DF18680-E054-41AD-8BC1-D1AEF772440D}</a:tableStyleId>
              </a:tblPr>
              <a:tblGrid>
                <a:gridCol w="550800">
                  <a:extLst>
                    <a:ext uri="{9D8B030D-6E8A-4147-A177-3AD203B41FA5}">
                      <a16:colId xmlns:a16="http://schemas.microsoft.com/office/drawing/2014/main" val="3514243316"/>
                    </a:ext>
                  </a:extLst>
                </a:gridCol>
                <a:gridCol w="550800">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3172025266"/>
                    </a:ext>
                  </a:extLst>
                </a:gridCol>
              </a:tblGrid>
              <a:tr h="396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要件説明</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今年度</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860047174"/>
                  </a:ext>
                </a:extLst>
              </a:tr>
              <a:tr h="265006">
                <a:tc rowSpan="16">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非機能要件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D6EBE2"/>
                    </a:solidFill>
                  </a:tcPr>
                </a:tc>
                <a:tc rowSpan="6">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管理</a:t>
                      </a:r>
                      <a:endParaRPr kumimoji="1" lang="en-US" altLang="ja-JP" sz="1100" dirty="0">
                        <a:latin typeface="Meiryo UI" panose="020B0604030504040204" pitchFamily="50" charset="-128"/>
                        <a:ea typeface="Meiryo UI" panose="020B0604030504040204" pitchFamily="50" charset="-128"/>
                      </a:endParaRPr>
                    </a:p>
                    <a:p>
                      <a:pPr algn="ctr">
                        <a:lnSpc>
                          <a:spcPts val="1440"/>
                        </a:lnSpc>
                      </a:pPr>
                      <a:r>
                        <a:rPr kumimoji="1" lang="ja-JP" altLang="en-US" sz="1100" dirty="0">
                          <a:latin typeface="Meiryo UI" panose="020B0604030504040204" pitchFamily="50" charset="-128"/>
                          <a:ea typeface="Meiryo UI" panose="020B0604030504040204" pitchFamily="50" charset="-128"/>
                        </a:rPr>
                        <a:t>機能</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簡易な方法で定期的に情報の最新化を図れること。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01050639"/>
                  </a:ext>
                </a:extLst>
              </a:tr>
              <a:tr h="2650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学習するデータには文字情報を含む</a:t>
                      </a:r>
                      <a:r>
                        <a:rPr kumimoji="1" lang="en-US" altLang="ja-JP" sz="1100" spc="-140" baseline="0" dirty="0">
                          <a:solidFill>
                            <a:schemeClr val="tx1"/>
                          </a:solidFill>
                          <a:latin typeface="Meiryo UI" panose="020B0604030504040204" pitchFamily="50" charset="-128"/>
                          <a:ea typeface="Meiryo UI" panose="020B0604030504040204" pitchFamily="50" charset="-128"/>
                        </a:rPr>
                        <a:t>PDF</a:t>
                      </a:r>
                      <a:r>
                        <a:rPr kumimoji="1" lang="ja-JP" altLang="en-US" sz="1100" spc="-140" baseline="0" dirty="0">
                          <a:solidFill>
                            <a:schemeClr val="tx1"/>
                          </a:solidFill>
                          <a:latin typeface="Meiryo UI" panose="020B0604030504040204" pitchFamily="50" charset="-128"/>
                          <a:ea typeface="Meiryo UI" panose="020B0604030504040204" pitchFamily="50" charset="-128"/>
                        </a:rPr>
                        <a:t>データも個別に指定することができること。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45382455"/>
                  </a:ext>
                </a:extLst>
              </a:tr>
              <a:tr h="2650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チャットボットのチューニングやメンテナンス等を行う管理システムが用意されること。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425465"/>
                  </a:ext>
                </a:extLst>
              </a:tr>
              <a:tr h="2650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nSpc>
                          <a:spcPts val="1440"/>
                        </a:lnSpc>
                      </a:pPr>
                      <a:endParaRPr kumimoji="1" lang="ja-JP" altLang="en-US" sz="120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管理システムはアプリケーションなどのインストールは不要で、対応ブラウザからアクセス、利用が可能であること。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73373247"/>
                  </a:ext>
                </a:extLst>
              </a:tr>
              <a:tr h="2650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管理システムは県が指定する職員にアカウントを付与し、職員単位で操作権限の設定が可能であること。アカウント数の上限は設けないこと。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84398309"/>
                  </a:ext>
                </a:extLst>
              </a:tr>
              <a:tr h="2650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40" baseline="0" dirty="0">
                          <a:solidFill>
                            <a:schemeClr val="tx1"/>
                          </a:solidFill>
                          <a:latin typeface="Meiryo UI" panose="020B0604030504040204" pitchFamily="50" charset="-128"/>
                          <a:ea typeface="Meiryo UI" panose="020B0604030504040204" pitchFamily="50" charset="-128"/>
                        </a:rPr>
                        <a:t>統計データはユーザ質問内容や質問日時、回答内容、フィードバック結果等を含め精度向上に寄与するデータ出力ができること。</a:t>
                      </a: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977200"/>
                  </a:ext>
                </a:extLst>
              </a:tr>
              <a:tr h="450391">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10">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運用・サービス</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生成</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AI</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の会話機能を使用して登録用</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FAQ</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を作成する、若しくは過去質問と回答履歴を学習させることで</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FAQ</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コンテンツ自動生成を支援すること。（件数等は別途協議の上、調整）</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7127924"/>
                  </a:ext>
                </a:extLst>
              </a:tr>
              <a:tr h="265006">
                <a:tc vMerge="1">
                  <a:txBody>
                    <a:bodyPr/>
                    <a:lstStyle/>
                    <a:p>
                      <a:endParaRPr kumimoji="1" lang="ja-JP" altLang="en-US"/>
                    </a:p>
                  </a:txBody>
                  <a:tcPr/>
                </a:tc>
                <a:tc vMerge="1">
                  <a:txBody>
                    <a:bodyPr/>
                    <a:lstStyle/>
                    <a:p>
                      <a:endParaRPr kumimoji="1" lang="ja-JP" altLang="en-US"/>
                    </a:p>
                  </a:txBody>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実証に差し支えない程度のスペックを要していること。</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8507514"/>
                  </a:ext>
                </a:extLst>
              </a:tr>
              <a:tr h="265006">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実証に際してハードウェアの調達が必要な場合には、実証用機器等の提供が可能であること。（別途協議の上、調整）</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815689"/>
                  </a:ext>
                </a:extLst>
              </a:tr>
              <a:tr h="265006">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実証に際して、最低１名の技術者を有していること。（実証期間中における担当者の変更は両社の合意により可能とする）</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14405200"/>
                  </a:ext>
                </a:extLst>
              </a:tr>
              <a:tr h="265006">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実証期間中は平日</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9</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17</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時は問合せ受付が可能なこと。</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7724461"/>
                  </a:ext>
                </a:extLst>
              </a:tr>
              <a:tr h="2650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実証期間中にシステム調整やチューニング等が必要な場合、対応可能なこと。</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29300644"/>
                  </a:ext>
                </a:extLst>
              </a:tr>
              <a:tr h="2650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最低月</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1</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回の定例会議もしくは報告に応じられること。（両社の合意により実施しない場合もある）</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24861280"/>
                  </a:ext>
                </a:extLst>
              </a:tr>
              <a:tr h="2650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ct val="100000"/>
                        </a:lnSpc>
                        <a:buFont typeface="Arial" panose="020B0604020202020204" pitchFamily="34" charset="0"/>
                        <a:buNone/>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職員に対してシステム操作や管理機能のトレーニングを実施すること。</a:t>
                      </a:r>
                      <a:endPar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14937608"/>
                  </a:ext>
                </a:extLst>
              </a:tr>
              <a:tr h="2650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実証対象の機能についてマニュアルを提供すること。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53945538"/>
                  </a:ext>
                </a:extLst>
              </a:tr>
              <a:tr h="45039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実証事業において、チャットボットの管理用ユーザーのアカウントを作成できること（</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3</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名程度のアカウントを想定）。また、管理者ユーザーが同時ログインし、回答データなどのメンテナンス作業を実施できること。なお、本番稼働においては、</a:t>
                      </a:r>
                      <a:r>
                        <a:rPr kumimoji="1" lang="en-US" altLang="ja-JP" sz="1100" kern="1200" spc="-140" baseline="0" dirty="0">
                          <a:solidFill>
                            <a:schemeClr val="tx1"/>
                          </a:solidFill>
                          <a:latin typeface="Meiryo UI" panose="020B0604030504040204" pitchFamily="50" charset="-128"/>
                          <a:ea typeface="Meiryo UI" panose="020B0604030504040204" pitchFamily="50" charset="-128"/>
                          <a:cs typeface="+mn-cs"/>
                        </a:rPr>
                        <a:t>10</a:t>
                      </a:r>
                      <a:r>
                        <a:rPr kumimoji="1" lang="ja-JP" altLang="en-US" sz="1100" kern="1200" spc="-140" baseline="0" dirty="0">
                          <a:solidFill>
                            <a:schemeClr val="tx1"/>
                          </a:solidFill>
                          <a:latin typeface="Meiryo UI" panose="020B0604030504040204" pitchFamily="50" charset="-128"/>
                          <a:ea typeface="Meiryo UI" panose="020B0604030504040204" pitchFamily="50" charset="-128"/>
                          <a:cs typeface="+mn-cs"/>
                        </a:rPr>
                        <a:t>名程度のアカウントを想定している。</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solidFill>
                          <a:schemeClr val="accent3">
                            <a:lumMod val="60000"/>
                            <a:lumOff val="40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100" dirty="0">
                        <a:solidFill>
                          <a:schemeClr val="accent3">
                            <a:lumMod val="60000"/>
                            <a:lumOff val="40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949776"/>
                  </a:ext>
                </a:extLst>
              </a:tr>
            </a:tbl>
          </a:graphicData>
        </a:graphic>
      </p:graphicFrame>
      <p:sp>
        <p:nvSpPr>
          <p:cNvPr id="9" name="タイトル 1">
            <a:extLst>
              <a:ext uri="{FF2B5EF4-FFF2-40B4-BE49-F238E27FC236}">
                <a16:creationId xmlns:a16="http://schemas.microsoft.com/office/drawing/2014/main" id="{9862E0DC-62E1-4BBC-A6F1-42AC817D4569}"/>
              </a:ext>
            </a:extLst>
          </p:cNvPr>
          <p:cNvSpPr>
            <a:spLocks noGrp="1"/>
          </p:cNvSpPr>
          <p:nvPr>
            <p:ph type="title"/>
          </p:nvPr>
        </p:nvSpPr>
        <p:spPr>
          <a:xfrm>
            <a:off x="304800" y="365126"/>
            <a:ext cx="9296400" cy="446088"/>
          </a:xfrm>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3-3</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Tree>
    <p:extLst>
      <p:ext uri="{BB962C8B-B14F-4D97-AF65-F5344CB8AC3E}">
        <p14:creationId xmlns:p14="http://schemas.microsoft.com/office/powerpoint/2010/main" val="3346584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社会福祉施設等の指導監査計画・管理の一元化＜</a:t>
            </a:r>
            <a:r>
              <a:rPr kumimoji="0" lang="en-US" altLang="ja-JP" sz="1600" kern="0" dirty="0">
                <a:solidFill>
                  <a:schemeClr val="tx1">
                    <a:lumMod val="95000"/>
                    <a:lumOff val="5000"/>
                  </a:schemeClr>
                </a:solidFill>
                <a:latin typeface="Meiryo UI" panose="020B0604030504040204" pitchFamily="50" charset="-128"/>
                <a:ea typeface="Meiryo UI" panose="020B0604030504040204" pitchFamily="50" charset="-128"/>
              </a:rPr>
              <a:t>1/2</a:t>
            </a: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8" name="表 7">
            <a:extLst>
              <a:ext uri="{FF2B5EF4-FFF2-40B4-BE49-F238E27FC236}">
                <a16:creationId xmlns:a16="http://schemas.microsoft.com/office/drawing/2014/main" id="{A7FEDF12-5BF2-40CF-9B1A-48BE3ED9490D}"/>
              </a:ext>
            </a:extLst>
          </p:cNvPr>
          <p:cNvGraphicFramePr>
            <a:graphicFrameLocks noGrp="1"/>
          </p:cNvGraphicFramePr>
          <p:nvPr>
            <p:extLst>
              <p:ext uri="{D42A27DB-BD31-4B8C-83A1-F6EECF244321}">
                <p14:modId xmlns:p14="http://schemas.microsoft.com/office/powerpoint/2010/main" val="2366493956"/>
              </p:ext>
            </p:extLst>
          </p:nvPr>
        </p:nvGraphicFramePr>
        <p:xfrm>
          <a:off x="272480" y="1628800"/>
          <a:ext cx="9309600" cy="5016884"/>
        </p:xfrm>
        <a:graphic>
          <a:graphicData uri="http://schemas.openxmlformats.org/drawingml/2006/table">
            <a:tbl>
              <a:tblPr firstRow="1" bandRow="1">
                <a:tableStyleId>{7DF18680-E054-41AD-8BC1-D1AEF772440D}</a:tableStyleId>
              </a:tblPr>
              <a:tblGrid>
                <a:gridCol w="550800">
                  <a:extLst>
                    <a:ext uri="{9D8B030D-6E8A-4147-A177-3AD203B41FA5}">
                      <a16:colId xmlns:a16="http://schemas.microsoft.com/office/drawing/2014/main" val="3514243316"/>
                    </a:ext>
                  </a:extLst>
                </a:gridCol>
                <a:gridCol w="550800">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3760976199"/>
                    </a:ext>
                  </a:extLst>
                </a:gridCol>
              </a:tblGrid>
              <a:tr h="360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要件説明</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今年度</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434786">
                <a:tc rowSpan="10">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機能</a:t>
                      </a:r>
                      <a:endParaRPr kumimoji="1" lang="en-US" altLang="ja-JP" sz="1100" dirty="0">
                        <a:latin typeface="Meiryo UI" panose="020B0604030504040204" pitchFamily="50" charset="-128"/>
                        <a:ea typeface="Meiryo UI" panose="020B0604030504040204" pitchFamily="50" charset="-128"/>
                      </a:endParaRPr>
                    </a:p>
                    <a:p>
                      <a:pPr algn="ctr">
                        <a:lnSpc>
                          <a:spcPts val="1440"/>
                        </a:lnSpc>
                      </a:pPr>
                      <a:r>
                        <a:rPr kumimoji="1" lang="ja-JP" altLang="en-US" sz="1100" dirty="0">
                          <a:latin typeface="Meiryo UI" panose="020B0604030504040204" pitchFamily="50" charset="-128"/>
                          <a:ea typeface="Meiryo UI" panose="020B0604030504040204" pitchFamily="50" charset="-128"/>
                        </a:rPr>
                        <a:t>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4">
                  <a:txBody>
                    <a:bodyPr/>
                    <a:lstStyle/>
                    <a:p>
                      <a:pPr algn="ctr">
                        <a:lnSpc>
                          <a:spcPts val="1440"/>
                        </a:lnSpc>
                      </a:pPr>
                      <a:r>
                        <a:rPr kumimoji="1" lang="ja-JP" altLang="en-US" sz="1050" dirty="0">
                          <a:latin typeface="Meiryo UI" panose="020B0604030504040204" pitchFamily="50" charset="-128"/>
                          <a:ea typeface="Meiryo UI" panose="020B0604030504040204" pitchFamily="50" charset="-128"/>
                        </a:rPr>
                        <a:t>データ</a:t>
                      </a:r>
                      <a:endParaRPr kumimoji="1" lang="en-US" altLang="ja-JP" sz="1050" dirty="0">
                        <a:latin typeface="Meiryo UI" panose="020B0604030504040204" pitchFamily="50" charset="-128"/>
                        <a:ea typeface="Meiryo UI" panose="020B0604030504040204" pitchFamily="50" charset="-128"/>
                      </a:endParaRPr>
                    </a:p>
                    <a:p>
                      <a:pPr algn="ctr">
                        <a:lnSpc>
                          <a:spcPts val="1440"/>
                        </a:lnSpc>
                      </a:pPr>
                      <a:r>
                        <a:rPr kumimoji="1" lang="ja-JP" altLang="en-US" sz="1050" dirty="0">
                          <a:latin typeface="Meiryo UI" panose="020B0604030504040204" pitchFamily="50" charset="-128"/>
                          <a:ea typeface="Meiryo UI" panose="020B0604030504040204" pitchFamily="50" charset="-128"/>
                        </a:rPr>
                        <a:t>ベース</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指導監査結果データや事業所名が記載された対象施設データ、統計データなど、各種ファイルを一元的に管理するデータベースを提供できること。（</a:t>
                      </a:r>
                      <a:r>
                        <a:rPr lang="ja-JP" altLang="en-US" sz="1100" dirty="0">
                          <a:solidFill>
                            <a:schemeClr val="tx1"/>
                          </a:solidFill>
                          <a:latin typeface="Meiryo UI" panose="020B0604030504040204" pitchFamily="50" charset="-128"/>
                          <a:ea typeface="Meiryo UI" panose="020B0604030504040204" pitchFamily="50" charset="-128"/>
                        </a:rPr>
                        <a:t>一太郎データ、</a:t>
                      </a:r>
                      <a:r>
                        <a:rPr lang="en-US" altLang="ja-JP" sz="1100" dirty="0">
                          <a:solidFill>
                            <a:schemeClr val="tx1"/>
                          </a:solidFill>
                          <a:latin typeface="Meiryo UI" panose="020B0604030504040204" pitchFamily="50" charset="-128"/>
                          <a:ea typeface="Meiryo UI" panose="020B0604030504040204" pitchFamily="50" charset="-128"/>
                        </a:rPr>
                        <a:t>Word</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Excel</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Access</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PDF</a:t>
                      </a:r>
                      <a:r>
                        <a:rPr lang="ja-JP" altLang="en-US" sz="1100" dirty="0">
                          <a:solidFill>
                            <a:schemeClr val="tx1"/>
                          </a:solidFill>
                          <a:latin typeface="Meiryo UI" panose="020B0604030504040204" pitchFamily="50" charset="-128"/>
                          <a:ea typeface="Meiryo UI" panose="020B0604030504040204" pitchFamily="50" charset="-128"/>
                        </a:rPr>
                        <a:t>データの取り込みができること。</a:t>
                      </a:r>
                      <a:r>
                        <a:rPr lang="ja-JP" altLang="en-US" sz="1100" dirty="0">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246651">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データの変更や更新がリアルタイムで同期される機能を有していること。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25893569"/>
                  </a:ext>
                </a:extLst>
              </a:tr>
              <a:tr h="246651">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データベース内の情報を迅速かつ正確に検索できること。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32384650"/>
                  </a:ext>
                </a:extLst>
              </a:tr>
              <a:tr h="246651">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ユーザーごとにアクセス権限を設定できること。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0248750"/>
                  </a:ext>
                </a:extLst>
              </a:tr>
              <a:tr h="434786">
                <a:tc vMerge="1">
                  <a:txBody>
                    <a:bodyPr/>
                    <a:lstStyle/>
                    <a:p>
                      <a:endParaRPr kumimoji="1" lang="ja-JP" altLang="en-US"/>
                    </a:p>
                  </a:txBody>
                  <a:tcPr/>
                </a:tc>
                <a:tc rowSpan="4">
                  <a:txBody>
                    <a:bodyPr/>
                    <a:lstStyle/>
                    <a:p>
                      <a:pPr algn="ctr">
                        <a:lnSpc>
                          <a:spcPts val="1440"/>
                        </a:lnSpc>
                      </a:pPr>
                      <a:r>
                        <a:rPr kumimoji="1" lang="ja-JP" altLang="en-US" sz="1050" dirty="0">
                          <a:latin typeface="Meiryo UI" panose="020B0604030504040204" pitchFamily="50" charset="-128"/>
                          <a:ea typeface="Meiryo UI" panose="020B0604030504040204" pitchFamily="50" charset="-128"/>
                        </a:rPr>
                        <a:t>データ閲覧</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選択</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対象施設データに関し、表形式の画面で、事業者名、従業者数、サービス区分、指導監査の計画、実施日、結果整理、報告等のカラム項目について、事業所ごとに一覧し閲覧・変更ができること。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050937"/>
                  </a:ext>
                </a:extLst>
              </a:tr>
              <a:tr h="434786">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対象施設データの表形式の画面にて、事業所ごとに指導監査の計画、実施日、結果整理、報告等の進捗が管理できること。（事業所ごとにプルダウン等で状況を更新できること）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2341518"/>
                  </a:ext>
                </a:extLst>
              </a:tr>
              <a:tr h="434786">
                <a:tc vMerge="1">
                  <a:txBody>
                    <a:bodyPr/>
                    <a:lstStyle/>
                    <a:p>
                      <a:pPr algn="ctr">
                        <a:lnSpc>
                          <a:spcPts val="1440"/>
                        </a:lnSpc>
                      </a:pPr>
                      <a:endParaRPr kumimoji="1" lang="en-US" altLang="ja-JP" sz="1200" dirty="0">
                        <a:latin typeface="Meiryo UI" panose="020B0604030504040204" pitchFamily="50" charset="-128"/>
                        <a:ea typeface="Meiryo UI" panose="020B0604030504040204" pitchFamily="50" charset="-128"/>
                      </a:endParaRPr>
                    </a:p>
                  </a:txBody>
                  <a:tcPr vert="eaVert">
                    <a:lnT w="6350" cap="flat" cmpd="sng" algn="ctr">
                      <a:solidFill>
                        <a:schemeClr val="bg1">
                          <a:lumMod val="50000"/>
                        </a:schemeClr>
                      </a:solidFill>
                      <a:prstDash val="solid"/>
                      <a:round/>
                      <a:headEnd type="none" w="med" len="med"/>
                      <a:tailEnd type="none" w="med" len="med"/>
                    </a:lnT>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対象施設データに係る表形式の画面において、事業所を選択すること等で個票が閲覧でき、指導監査結果等の関連添付ファイルが閲覧できること。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91820660"/>
                  </a:ext>
                </a:extLst>
              </a:tr>
              <a:tr h="434786">
                <a:tc vMerge="1">
                  <a:txBody>
                    <a:bodyPr/>
                    <a:lstStyle/>
                    <a:p>
                      <a:endParaRPr kumimoji="1" lang="ja-JP" altLang="en-US"/>
                    </a:p>
                  </a:txBody>
                  <a:tcPr/>
                </a:tc>
                <a:tc vMerge="1">
                  <a:txBody>
                    <a:bodyPr/>
                    <a:lstStyle/>
                    <a:p>
                      <a:endParaRPr dirty="0"/>
                    </a:p>
                  </a:txBody>
                  <a:tcPr marL="36000" marR="36000" marT="36000" marB="36000" anchor="ct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対象施設データに係る表形式の画面において表示する事業所に関しては、</a:t>
                      </a:r>
                      <a:r>
                        <a:rPr lang="ja-JP" altLang="en-US" sz="1100" dirty="0">
                          <a:solidFill>
                            <a:schemeClr val="tx1"/>
                          </a:solidFill>
                          <a:latin typeface="Meiryo UI" panose="020B0604030504040204" pitchFamily="50" charset="-128"/>
                          <a:ea typeface="Meiryo UI" panose="020B0604030504040204" pitchFamily="50" charset="-128"/>
                        </a:rPr>
                        <a:t>複数の</a:t>
                      </a:r>
                      <a:r>
                        <a:rPr lang="en-US" altLang="ja-JP" sz="1100" dirty="0">
                          <a:solidFill>
                            <a:schemeClr val="tx1"/>
                          </a:solidFill>
                          <a:latin typeface="Meiryo UI" panose="020B0604030504040204" pitchFamily="50" charset="-128"/>
                          <a:ea typeface="Meiryo UI" panose="020B0604030504040204" pitchFamily="50" charset="-128"/>
                        </a:rPr>
                        <a:t>Excel</a:t>
                      </a:r>
                      <a:r>
                        <a:rPr lang="ja-JP" altLang="en-US" sz="1100" dirty="0">
                          <a:solidFill>
                            <a:schemeClr val="tx1"/>
                          </a:solidFill>
                          <a:latin typeface="Meiryo UI" panose="020B0604030504040204" pitchFamily="50" charset="-128"/>
                          <a:ea typeface="Meiryo UI" panose="020B0604030504040204" pitchFamily="50" charset="-128"/>
                        </a:rPr>
                        <a:t>ファイル等を取込み、紐付け（事業所のキー</a:t>
                      </a:r>
                      <a:r>
                        <a:rPr lang="en-US" altLang="ja-JP" sz="1100" dirty="0">
                          <a:solidFill>
                            <a:schemeClr val="tx1"/>
                          </a:solidFill>
                          <a:latin typeface="Meiryo UI" panose="020B0604030504040204" pitchFamily="50" charset="-128"/>
                          <a:ea typeface="Meiryo UI" panose="020B0604030504040204" pitchFamily="50" charset="-128"/>
                        </a:rPr>
                        <a:t>No</a:t>
                      </a:r>
                      <a:r>
                        <a:rPr lang="ja-JP" altLang="en-US" sz="1100" dirty="0">
                          <a:solidFill>
                            <a:schemeClr val="tx1"/>
                          </a:solidFill>
                          <a:latin typeface="Meiryo UI" panose="020B0604030504040204" pitchFamily="50" charset="-128"/>
                          <a:ea typeface="Meiryo UI" panose="020B0604030504040204" pitchFamily="50" charset="-128"/>
                        </a:rPr>
                        <a:t>による結合）や表示項目の変更（不要項目の非表示、並べ替え）が簡易に選択・変更できること。</a:t>
                      </a:r>
                      <a:endParaRPr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4395273"/>
                  </a:ext>
                </a:extLst>
              </a:tr>
              <a:tr h="43478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2">
                  <a:txBody>
                    <a:bodyPr/>
                    <a:lstStyle/>
                    <a:p>
                      <a:pPr algn="ctr">
                        <a:lnSpc>
                          <a:spcPts val="1440"/>
                        </a:lnSpc>
                      </a:pPr>
                      <a:r>
                        <a:rPr kumimoji="1" lang="ja-JP" altLang="en-US" sz="1050" dirty="0">
                          <a:latin typeface="Meiryo UI" panose="020B0604030504040204" pitchFamily="50" charset="-128"/>
                          <a:ea typeface="Meiryo UI" panose="020B0604030504040204" pitchFamily="50" charset="-128"/>
                        </a:rPr>
                        <a:t>レポート作成</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事業者名、従業者数、サービス区分、指導監査の計画、実施日、結果整理、報告等のカラム項目を集計し、レポートを生成する機能を有していること。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84349640"/>
                  </a:ext>
                </a:extLst>
              </a:tr>
              <a:tr h="24665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lang="ja-JP" altLang="en-US" sz="1100" dirty="0">
                          <a:latin typeface="Meiryo UI" panose="020B0604030504040204" pitchFamily="50" charset="-128"/>
                          <a:ea typeface="Meiryo UI" panose="020B0604030504040204" pitchFamily="50" charset="-128"/>
                        </a:rPr>
                        <a:t>必要に応じてカスタマイズ可能なレポートテンプレートの提供ができること。</a:t>
                      </a:r>
                      <a:endParaRPr kumimoji="1" lang="ja-JP" altLang="en-US" sz="1100" spc="-120" baseline="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82024707"/>
                  </a:ext>
                </a:extLst>
              </a:tr>
              <a:tr h="253571">
                <a:tc rowSpan="4">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非機能要件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40000"/>
                        <a:lumOff val="60000"/>
                      </a:schemeClr>
                    </a:solidFill>
                  </a:tcPr>
                </a:tc>
                <a:tc rowSpan="2">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ネットワーク</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rPr>
                        <a:t>LGWAN</a:t>
                      </a: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環境で動作、利用が可能なこと</a:t>
                      </a: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08640063"/>
                  </a:ext>
                </a:extLst>
              </a:tr>
              <a:tr h="25357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日本国の法律および締結された条約が適用される国内データセンターにおいてデータが保存され、日本国に裁判管轄権があること</a:t>
                      </a: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60038538"/>
                  </a:ext>
                </a:extLst>
              </a:tr>
              <a:tr h="25357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2">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セキュリティ</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algn="l" defTabSz="457200" rtl="0" eaLnBrk="1" latinLnBrk="0" hangingPunct="1">
                        <a:lnSpc>
                          <a:spcPts val="1440"/>
                        </a:lnSpc>
                      </a:pP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本県のセキュリティポリシーや</a:t>
                      </a:r>
                      <a:r>
                        <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rPr>
                        <a:t>ISO27001</a:t>
                      </a: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等に準拠した対応が実施されていること（詳細は別途協議を想定）</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87728832"/>
                  </a:ext>
                </a:extLst>
              </a:tr>
              <a:tr h="25357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通信経路は暗号化されること。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35034770"/>
                  </a:ext>
                </a:extLst>
              </a:tr>
            </a:tbl>
          </a:graphicData>
        </a:graphic>
      </p:graphicFrame>
      <p:sp>
        <p:nvSpPr>
          <p:cNvPr id="9" name="タイトル 1">
            <a:extLst>
              <a:ext uri="{FF2B5EF4-FFF2-40B4-BE49-F238E27FC236}">
                <a16:creationId xmlns:a16="http://schemas.microsoft.com/office/drawing/2014/main" id="{3DF9D5F3-7685-4A37-8540-D074D1015344}"/>
              </a:ext>
            </a:extLst>
          </p:cNvPr>
          <p:cNvSpPr>
            <a:spLocks noGrp="1"/>
          </p:cNvSpPr>
          <p:nvPr>
            <p:ph type="title"/>
          </p:nvPr>
        </p:nvSpPr>
        <p:spPr>
          <a:xfrm>
            <a:off x="304800" y="365126"/>
            <a:ext cx="9296400" cy="446088"/>
          </a:xfrm>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3-4</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
        <p:nvSpPr>
          <p:cNvPr id="7" name="正方形/長方形 6">
            <a:extLst>
              <a:ext uri="{FF2B5EF4-FFF2-40B4-BE49-F238E27FC236}">
                <a16:creationId xmlns:a16="http://schemas.microsoft.com/office/drawing/2014/main" id="{89C34919-5F88-463B-9C54-1B23AC169160}"/>
              </a:ext>
            </a:extLst>
          </p:cNvPr>
          <p:cNvSpPr/>
          <p:nvPr/>
        </p:nvSpPr>
        <p:spPr>
          <a:xfrm>
            <a:off x="6969224" y="44624"/>
            <a:ext cx="2736000" cy="216024"/>
          </a:xfrm>
          <a:prstGeom prst="rect">
            <a:avLst/>
          </a:prstGeom>
          <a:solidFill>
            <a:srgbClr val="45AB85">
              <a:alpha val="80000"/>
            </a:srgbClr>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anchor="ctr"/>
          <a:lstStyle/>
          <a:p>
            <a:pPr algn="ctr">
              <a:defRPr/>
            </a:pPr>
            <a:r>
              <a:rPr lang="ja-JP" altLang="en-US" sz="1100" b="1" dirty="0">
                <a:latin typeface="Meiryo UI" panose="020B0604030504040204" pitchFamily="50" charset="-128"/>
                <a:ea typeface="Meiryo UI" panose="020B0604030504040204" pitchFamily="50" charset="-128"/>
              </a:rPr>
              <a:t>事業者名</a:t>
            </a:r>
          </a:p>
        </p:txBody>
      </p:sp>
      <p:sp>
        <p:nvSpPr>
          <p:cNvPr id="10" name="正方形/長方形 9">
            <a:extLst>
              <a:ext uri="{FF2B5EF4-FFF2-40B4-BE49-F238E27FC236}">
                <a16:creationId xmlns:a16="http://schemas.microsoft.com/office/drawing/2014/main" id="{EE4E7122-0A9A-4648-BC4A-49DE0136D1A7}"/>
              </a:ext>
            </a:extLst>
          </p:cNvPr>
          <p:cNvSpPr/>
          <p:nvPr/>
        </p:nvSpPr>
        <p:spPr>
          <a:xfrm>
            <a:off x="6969224" y="260648"/>
            <a:ext cx="2736304" cy="36004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err="1">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ー</a:t>
            </a:r>
            <a:r>
              <a:rPr lang="ja-JP" altLang="en-US"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貴事業者名をご記入くださいー</a:t>
            </a:r>
            <a:endParaRPr lang="en-US" altLang="ja-JP"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08667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社会福祉施設等の指導監査計画・管理の一元化＜</a:t>
            </a:r>
            <a:r>
              <a:rPr kumimoji="0" lang="en-US" altLang="ja-JP" sz="1600" kern="0" dirty="0">
                <a:solidFill>
                  <a:schemeClr val="tx1">
                    <a:lumMod val="95000"/>
                    <a:lumOff val="5000"/>
                  </a:schemeClr>
                </a:solidFill>
                <a:latin typeface="Meiryo UI" panose="020B0604030504040204" pitchFamily="50" charset="-128"/>
                <a:ea typeface="Meiryo UI" panose="020B0604030504040204" pitchFamily="50" charset="-128"/>
              </a:rPr>
              <a:t>2/2</a:t>
            </a: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7" name="表 6">
            <a:extLst>
              <a:ext uri="{FF2B5EF4-FFF2-40B4-BE49-F238E27FC236}">
                <a16:creationId xmlns:a16="http://schemas.microsoft.com/office/drawing/2014/main" id="{617DF026-3F47-4E19-A8F0-73305BB914E8}"/>
              </a:ext>
            </a:extLst>
          </p:cNvPr>
          <p:cNvGraphicFramePr>
            <a:graphicFrameLocks noGrp="1"/>
          </p:cNvGraphicFramePr>
          <p:nvPr>
            <p:extLst>
              <p:ext uri="{D42A27DB-BD31-4B8C-83A1-F6EECF244321}">
                <p14:modId xmlns:p14="http://schemas.microsoft.com/office/powerpoint/2010/main" val="4208725088"/>
              </p:ext>
            </p:extLst>
          </p:nvPr>
        </p:nvGraphicFramePr>
        <p:xfrm>
          <a:off x="272480" y="1628800"/>
          <a:ext cx="9309600" cy="4975961"/>
        </p:xfrm>
        <a:graphic>
          <a:graphicData uri="http://schemas.openxmlformats.org/drawingml/2006/table">
            <a:tbl>
              <a:tblPr firstRow="1" bandRow="1">
                <a:tableStyleId>{7DF18680-E054-41AD-8BC1-D1AEF772440D}</a:tableStyleId>
              </a:tblPr>
              <a:tblGrid>
                <a:gridCol w="550800">
                  <a:extLst>
                    <a:ext uri="{9D8B030D-6E8A-4147-A177-3AD203B41FA5}">
                      <a16:colId xmlns:a16="http://schemas.microsoft.com/office/drawing/2014/main" val="3514243316"/>
                    </a:ext>
                  </a:extLst>
                </a:gridCol>
                <a:gridCol w="550800">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2827673197"/>
                    </a:ext>
                  </a:extLst>
                </a:gridCol>
              </a:tblGrid>
              <a:tr h="123776">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要件説明</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今年度</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282448">
                <a:tc rowSpan="14">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非機能要件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6">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管理</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20" baseline="0" dirty="0">
                          <a:solidFill>
                            <a:schemeClr val="tx1"/>
                          </a:solidFill>
                          <a:latin typeface="Meiryo UI" panose="020B0604030504040204" pitchFamily="50" charset="-128"/>
                          <a:ea typeface="Meiryo UI" panose="020B0604030504040204" pitchFamily="50" charset="-128"/>
                        </a:rPr>
                        <a:t>簡易な方法で定期的に情報の最新化を図れること。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07223924"/>
                  </a:ext>
                </a:extLst>
              </a:tr>
              <a:tr h="28244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県庁内の既存のシステムやデータベースとの簡易に連携が可能であること。（別途協議の上、連携範囲は決定予定）</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46466100"/>
                  </a:ext>
                </a:extLst>
              </a:tr>
              <a:tr h="28244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他のシステムと連携するための</a:t>
                      </a:r>
                      <a:r>
                        <a:rPr lang="en-US" altLang="ja-JP" sz="1100" dirty="0">
                          <a:solidFill>
                            <a:schemeClr val="tx1"/>
                          </a:solidFill>
                          <a:latin typeface="Meiryo UI" panose="020B0604030504040204" pitchFamily="50" charset="-128"/>
                          <a:ea typeface="Meiryo UI" panose="020B0604030504040204" pitchFamily="50" charset="-128"/>
                        </a:rPr>
                        <a:t>API</a:t>
                      </a:r>
                      <a:r>
                        <a:rPr lang="ja-JP" altLang="en-US" sz="1100" dirty="0" err="1">
                          <a:solidFill>
                            <a:schemeClr val="tx1"/>
                          </a:solidFill>
                          <a:latin typeface="Meiryo UI" panose="020B0604030504040204" pitchFamily="50" charset="-128"/>
                          <a:ea typeface="Meiryo UI" panose="020B0604030504040204" pitchFamily="50" charset="-128"/>
                        </a:rPr>
                        <a:t>を提</a:t>
                      </a:r>
                      <a:r>
                        <a:rPr lang="ja-JP" altLang="en-US" sz="1100" dirty="0">
                          <a:solidFill>
                            <a:schemeClr val="tx1"/>
                          </a:solidFill>
                          <a:latin typeface="Meiryo UI" panose="020B0604030504040204" pitchFamily="50" charset="-128"/>
                          <a:ea typeface="Meiryo UI" panose="020B0604030504040204" pitchFamily="50" charset="-128"/>
                        </a:rPr>
                        <a:t>供すること。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07576702"/>
                  </a:ext>
                </a:extLst>
              </a:tr>
              <a:tr h="481305">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20" baseline="0" dirty="0">
                          <a:solidFill>
                            <a:schemeClr val="tx1"/>
                          </a:solidFill>
                          <a:latin typeface="Meiryo UI" panose="020B0604030504040204" pitchFamily="50" charset="-128"/>
                          <a:ea typeface="Meiryo UI" panose="020B0604030504040204" pitchFamily="50" charset="-128"/>
                        </a:rPr>
                        <a:t>管理システムはアプリケーションなどのインストールは不要で、対応ブラウザからアクセス、利用が可能であること。</a:t>
                      </a:r>
                      <a:r>
                        <a:rPr lang="ja-JP" altLang="en-US" sz="1100" dirty="0">
                          <a:solidFill>
                            <a:schemeClr val="tx1"/>
                          </a:solidFill>
                          <a:latin typeface="Meiryo UI" panose="020B0604030504040204" pitchFamily="50" charset="-128"/>
                          <a:ea typeface="Meiryo UI" panose="020B0604030504040204" pitchFamily="50" charset="-128"/>
                        </a:rPr>
                        <a:t>（別途協議により詳細決定予定）</a:t>
                      </a:r>
                      <a:endParaRPr kumimoji="1" lang="ja-JP" altLang="en-US" sz="1100" spc="-120" baseline="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23589225"/>
                  </a:ext>
                </a:extLst>
              </a:tr>
              <a:tr h="28244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20" baseline="0" dirty="0">
                          <a:solidFill>
                            <a:schemeClr val="tx1"/>
                          </a:solidFill>
                          <a:latin typeface="Meiryo UI" panose="020B0604030504040204" pitchFamily="50" charset="-128"/>
                          <a:ea typeface="Meiryo UI" panose="020B0604030504040204" pitchFamily="50" charset="-128"/>
                        </a:rPr>
                        <a:t>指導監査とりまとめ、統計データは精度向上に寄与するデータ出力ができること。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36891668"/>
                  </a:ext>
                </a:extLst>
              </a:tr>
              <a:tr h="282448">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en-US" altLang="ja-JP" sz="1100" spc="-120" baseline="0" dirty="0">
                          <a:solidFill>
                            <a:schemeClr val="tx1"/>
                          </a:solidFill>
                          <a:latin typeface="Meiryo UI" panose="020B0604030504040204" pitchFamily="50" charset="-128"/>
                          <a:ea typeface="Meiryo UI" panose="020B0604030504040204" pitchFamily="50" charset="-128"/>
                        </a:rPr>
                        <a:t>10,000</a:t>
                      </a:r>
                      <a:r>
                        <a:rPr kumimoji="1" lang="ja-JP" altLang="en-US" sz="1100" spc="-120" baseline="0" dirty="0">
                          <a:solidFill>
                            <a:schemeClr val="tx1"/>
                          </a:solidFill>
                          <a:latin typeface="Meiryo UI" panose="020B0604030504040204" pitchFamily="50" charset="-128"/>
                          <a:ea typeface="Meiryo UI" panose="020B0604030504040204" pitchFamily="50" charset="-128"/>
                        </a:rPr>
                        <a:t>レコードをデータ管理できること（現行指導監査施設データは</a:t>
                      </a:r>
                      <a:r>
                        <a:rPr kumimoji="1" lang="en-US" altLang="ja-JP" sz="1100" spc="-120" baseline="0" dirty="0">
                          <a:solidFill>
                            <a:schemeClr val="tx1"/>
                          </a:solidFill>
                          <a:latin typeface="Meiryo UI" panose="020B0604030504040204" pitchFamily="50" charset="-128"/>
                          <a:ea typeface="Meiryo UI" panose="020B0604030504040204" pitchFamily="50" charset="-128"/>
                        </a:rPr>
                        <a:t>5,000</a:t>
                      </a:r>
                      <a:r>
                        <a:rPr kumimoji="1" lang="ja-JP" altLang="en-US" sz="1100" spc="-120" baseline="0" dirty="0">
                          <a:solidFill>
                            <a:schemeClr val="tx1"/>
                          </a:solidFill>
                          <a:latin typeface="Meiryo UI" panose="020B0604030504040204" pitchFamily="50" charset="-128"/>
                          <a:ea typeface="Meiryo UI" panose="020B0604030504040204" pitchFamily="50" charset="-128"/>
                        </a:rPr>
                        <a:t>程度、将来的なデータの増加にもサービス上対応できること）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27735477"/>
                  </a:ext>
                </a:extLst>
              </a:tr>
              <a:tr h="268020">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8">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運用・サービス</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実証に差し支えない程度のスペックを要していること。</a:t>
                      </a: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47127924"/>
                  </a:ext>
                </a:extLst>
              </a:tr>
              <a:tr h="268020">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実証に際して、最低１名の技術者を有していること。（実証期間中における担当者の変更は両社の合意により可能とする）</a:t>
                      </a: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815689"/>
                  </a:ext>
                </a:extLst>
              </a:tr>
              <a:tr h="459562">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契約期間中は、本県からの利用方法の照会等各種問合せに対応すること。</a:t>
                      </a: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 </a:t>
                      </a:r>
                      <a:r>
                        <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メール受付については </a:t>
                      </a:r>
                      <a:r>
                        <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rPr>
                        <a:t>24 </a:t>
                      </a: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時間</a:t>
                      </a:r>
                      <a:r>
                        <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rPr>
                        <a:t>365</a:t>
                      </a: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日、対応時間については平日</a:t>
                      </a:r>
                      <a:r>
                        <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rPr>
                        <a:t>9</a:t>
                      </a: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時～</a:t>
                      </a:r>
                      <a:r>
                        <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rPr>
                        <a:t>17</a:t>
                      </a: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時を想定している。</a:t>
                      </a: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14405200"/>
                  </a:ext>
                </a:extLst>
              </a:tr>
              <a:tr h="268020">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rPr>
                        <a:t>実証期間中にシステム調整やチューニング等が必要な場合、対応可能なこと。</a:t>
                      </a: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57724461"/>
                  </a:ext>
                </a:extLst>
              </a:tr>
              <a:tr h="459562">
                <a:tc vMerge="1">
                  <a:txBody>
                    <a:bodyPr/>
                    <a:lstStyle/>
                    <a:p>
                      <a:endParaRPr kumimoji="1" lang="ja-JP" altLang="en-US"/>
                    </a:p>
                  </a:txBody>
                  <a:tcPr/>
                </a:tc>
                <a:tc vMerge="1">
                  <a:txBody>
                    <a:bodyPr/>
                    <a:lstStyle/>
                    <a:p>
                      <a:endParaRPr kumimoji="1" lang="ja-JP" altLang="en-US"/>
                    </a:p>
                  </a:txBody>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既存データ（</a:t>
                      </a:r>
                      <a:r>
                        <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rPr>
                        <a:t>Excel</a:t>
                      </a: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）のうち、実証期間中に指導監査を実施する想定の対象施設データ（</a:t>
                      </a:r>
                      <a:r>
                        <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rPr>
                        <a:t>1,500</a:t>
                      </a: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サービス数）を、今回実証において活用するクラウド上のデータベース等に移行させること。</a:t>
                      </a:r>
                      <a:endPar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solidFill>
                          <a:srgbClr val="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8302467"/>
                  </a:ext>
                </a:extLst>
              </a:tr>
              <a:tr h="268020">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職員に対してシステム操作や管理機能のトレーニングを実施すること。また、併せて実証対象の機能についてマニュアルを提供すること。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solidFill>
                          <a:srgbClr val="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24861280"/>
                  </a:ext>
                </a:extLst>
              </a:tr>
              <a:tr h="268020">
                <a:tc vMerge="1">
                  <a:txBody>
                    <a:bodyPr/>
                    <a:lstStyle/>
                    <a:p>
                      <a:endParaRPr kumimoji="1" lang="ja-JP" altLang="en-US"/>
                    </a:p>
                  </a:txBody>
                  <a:tcPr/>
                </a:tc>
                <a:tc vMerge="1">
                  <a:txBody>
                    <a:bodyPr/>
                    <a:lstStyle/>
                    <a:p>
                      <a:endParaRPr kumimoji="1" lang="ja-JP" altLang="en-US"/>
                    </a:p>
                  </a:txBody>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実証期間及びその後の本番稼働において、</a:t>
                      </a:r>
                      <a:r>
                        <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rPr>
                        <a:t>5</a:t>
                      </a: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ユーザー（</a:t>
                      </a:r>
                      <a:r>
                        <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rPr>
                        <a:t>ID</a:t>
                      </a: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）が機能要件</a:t>
                      </a:r>
                      <a:r>
                        <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rPr>
                        <a:t>/</a:t>
                      </a: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非機能要件に記載のサービスを利用できること。</a:t>
                      </a:r>
                      <a:endPar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solidFill>
                          <a:srgbClr val="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solidFill>
                          <a:schemeClr val="accent3">
                            <a:lumMod val="60000"/>
                            <a:lumOff val="40000"/>
                          </a:schemeClr>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2551650"/>
                  </a:ext>
                </a:extLst>
              </a:tr>
              <a:tr h="268020">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実証内容②に係る検討の中で、実証内容①に係るデータ自動取り込み</a:t>
                      </a:r>
                      <a:r>
                        <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rPr>
                        <a:t>/</a:t>
                      </a:r>
                      <a:r>
                        <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rPr>
                        <a:t>統合方法について整理し、実現に向けた検討を行うこと。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dirty="0">
                        <a:solidFill>
                          <a:srgbClr val="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14937608"/>
                  </a:ext>
                </a:extLst>
              </a:tr>
            </a:tbl>
          </a:graphicData>
        </a:graphic>
      </p:graphicFrame>
      <p:sp>
        <p:nvSpPr>
          <p:cNvPr id="9" name="タイトル 1">
            <a:extLst>
              <a:ext uri="{FF2B5EF4-FFF2-40B4-BE49-F238E27FC236}">
                <a16:creationId xmlns:a16="http://schemas.microsoft.com/office/drawing/2014/main" id="{382482F8-B157-4D14-B632-962F4D13F086}"/>
              </a:ext>
            </a:extLst>
          </p:cNvPr>
          <p:cNvSpPr>
            <a:spLocks noGrp="1"/>
          </p:cNvSpPr>
          <p:nvPr>
            <p:ph type="title"/>
          </p:nvPr>
        </p:nvSpPr>
        <p:spPr>
          <a:xfrm>
            <a:off x="304800" y="365126"/>
            <a:ext cx="9296400" cy="446088"/>
          </a:xfrm>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3-4</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Tree>
    <p:extLst>
      <p:ext uri="{BB962C8B-B14F-4D97-AF65-F5344CB8AC3E}">
        <p14:creationId xmlns:p14="http://schemas.microsoft.com/office/powerpoint/2010/main" val="553862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6BCBAE8-86AD-479A-A77B-AE81AE53AE2A}"/>
              </a:ext>
            </a:extLst>
          </p:cNvPr>
          <p:cNvSpPr/>
          <p:nvPr/>
        </p:nvSpPr>
        <p:spPr>
          <a:xfrm>
            <a:off x="200472" y="908050"/>
            <a:ext cx="935038" cy="360000"/>
          </a:xfrm>
          <a:prstGeom prst="rect">
            <a:avLst/>
          </a:prstGeom>
          <a:solidFill>
            <a:srgbClr val="002060">
              <a:alpha val="80000"/>
            </a:srgb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100" b="1" dirty="0">
                <a:latin typeface="Meiryo UI" panose="020B0604030504040204" pitchFamily="50" charset="-128"/>
                <a:ea typeface="Meiryo UI" panose="020B0604030504040204" pitchFamily="50" charset="-128"/>
              </a:rPr>
              <a:t>実証事業名</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200472" y="1340768"/>
            <a:ext cx="9505056" cy="54006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dirty="0" err="1">
                <a:solidFill>
                  <a:schemeClr val="accent3">
                    <a:lumMod val="60000"/>
                    <a:lumOff val="40000"/>
                  </a:schemeClr>
                </a:solidFill>
                <a:latin typeface="Meiryo UI" panose="020B0604030504040204" pitchFamily="50" charset="-128"/>
                <a:ea typeface="Meiryo UI" panose="020B0604030504040204" pitchFamily="50" charset="-128"/>
              </a:rPr>
              <a:t>ー</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上記実証事業の各種要件（導入予定の</a:t>
            </a:r>
            <a:r>
              <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rPr>
              <a:t>ICT</a:t>
            </a:r>
            <a:r>
              <a:rPr lang="ja-JP" altLang="en-US" sz="1200" b="1" dirty="0">
                <a:solidFill>
                  <a:schemeClr val="accent3">
                    <a:lumMod val="60000"/>
                    <a:lumOff val="40000"/>
                  </a:schemeClr>
                </a:solidFill>
                <a:latin typeface="Meiryo UI" panose="020B0604030504040204" pitchFamily="50" charset="-128"/>
                <a:ea typeface="Meiryo UI" panose="020B0604030504040204" pitchFamily="50" charset="-128"/>
              </a:rPr>
              <a:t>ツール及び御社による導入・構築に関する支援等）に対応可能な項目に「〇」を記入してくださいー</a:t>
            </a:r>
            <a:endParaRPr lang="en-US" altLang="ja-JP" sz="1200" b="1" dirty="0">
              <a:solidFill>
                <a:schemeClr val="accent3">
                  <a:lumMod val="60000"/>
                  <a:lumOff val="40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A9889BD0-AED3-436A-A987-ED71A4B8C678}"/>
              </a:ext>
            </a:extLst>
          </p:cNvPr>
          <p:cNvSpPr/>
          <p:nvPr/>
        </p:nvSpPr>
        <p:spPr>
          <a:xfrm>
            <a:off x="1136576" y="908050"/>
            <a:ext cx="8424937" cy="3600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2000">
              <a:spcAft>
                <a:spcPts val="600"/>
              </a:spcAft>
              <a:defRPr/>
            </a:pP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デジタル技術を活用した行政文書の校正作業省力化＜</a:t>
            </a:r>
            <a:r>
              <a:rPr kumimoji="0" lang="en-US" altLang="ja-JP" sz="1600" kern="0" dirty="0">
                <a:solidFill>
                  <a:schemeClr val="tx1">
                    <a:lumMod val="95000"/>
                    <a:lumOff val="5000"/>
                  </a:schemeClr>
                </a:solidFill>
                <a:latin typeface="Meiryo UI" panose="020B0604030504040204" pitchFamily="50" charset="-128"/>
                <a:ea typeface="Meiryo UI" panose="020B0604030504040204" pitchFamily="50" charset="-128"/>
              </a:rPr>
              <a:t>1/2</a:t>
            </a:r>
            <a:r>
              <a:rPr kumimoji="0" lang="ja-JP" altLang="en-US" sz="1600" kern="0" dirty="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6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id="{8C2E5EBB-4A0B-40D0-A461-4BCA58A7AB72}"/>
              </a:ext>
            </a:extLst>
          </p:cNvPr>
          <p:cNvGraphicFramePr>
            <a:graphicFrameLocks noGrp="1"/>
          </p:cNvGraphicFramePr>
          <p:nvPr>
            <p:extLst>
              <p:ext uri="{D42A27DB-BD31-4B8C-83A1-F6EECF244321}">
                <p14:modId xmlns:p14="http://schemas.microsoft.com/office/powerpoint/2010/main" val="112855520"/>
              </p:ext>
            </p:extLst>
          </p:nvPr>
        </p:nvGraphicFramePr>
        <p:xfrm>
          <a:off x="272480" y="1628800"/>
          <a:ext cx="9309600" cy="4890370"/>
        </p:xfrm>
        <a:graphic>
          <a:graphicData uri="http://schemas.openxmlformats.org/drawingml/2006/table">
            <a:tbl>
              <a:tblPr firstRow="1" bandRow="1">
                <a:tableStyleId>{7DF18680-E054-41AD-8BC1-D1AEF772440D}</a:tableStyleId>
              </a:tblPr>
              <a:tblGrid>
                <a:gridCol w="550800">
                  <a:extLst>
                    <a:ext uri="{9D8B030D-6E8A-4147-A177-3AD203B41FA5}">
                      <a16:colId xmlns:a16="http://schemas.microsoft.com/office/drawing/2014/main" val="3514243316"/>
                    </a:ext>
                  </a:extLst>
                </a:gridCol>
                <a:gridCol w="550800">
                  <a:extLst>
                    <a:ext uri="{9D8B030D-6E8A-4147-A177-3AD203B41FA5}">
                      <a16:colId xmlns:a16="http://schemas.microsoft.com/office/drawing/2014/main" val="2893714693"/>
                    </a:ext>
                  </a:extLst>
                </a:gridCol>
                <a:gridCol w="6696000">
                  <a:extLst>
                    <a:ext uri="{9D8B030D-6E8A-4147-A177-3AD203B41FA5}">
                      <a16:colId xmlns:a16="http://schemas.microsoft.com/office/drawing/2014/main" val="1335018896"/>
                    </a:ext>
                  </a:extLst>
                </a:gridCol>
                <a:gridCol w="756000">
                  <a:extLst>
                    <a:ext uri="{9D8B030D-6E8A-4147-A177-3AD203B41FA5}">
                      <a16:colId xmlns:a16="http://schemas.microsoft.com/office/drawing/2014/main" val="1694050533"/>
                    </a:ext>
                  </a:extLst>
                </a:gridCol>
                <a:gridCol w="756000">
                  <a:extLst>
                    <a:ext uri="{9D8B030D-6E8A-4147-A177-3AD203B41FA5}">
                      <a16:colId xmlns:a16="http://schemas.microsoft.com/office/drawing/2014/main" val="4004570250"/>
                    </a:ext>
                  </a:extLst>
                </a:gridCol>
              </a:tblGrid>
              <a:tr h="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a:t>
                      </a: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要件説明</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想定案）</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今年度</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実証要件</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要件への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対応状況</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805788">
                <a:tc rowSpan="11">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機能</a:t>
                      </a:r>
                      <a:endParaRPr kumimoji="1" lang="en-US" altLang="ja-JP" sz="1100" dirty="0">
                        <a:latin typeface="Meiryo UI" panose="020B0604030504040204" pitchFamily="50" charset="-128"/>
                        <a:ea typeface="Meiryo UI" panose="020B0604030504040204" pitchFamily="50" charset="-128"/>
                      </a:endParaRPr>
                    </a:p>
                    <a:p>
                      <a:pPr algn="ctr">
                        <a:lnSpc>
                          <a:spcPts val="1440"/>
                        </a:lnSpc>
                      </a:pPr>
                      <a:r>
                        <a:rPr kumimoji="1" lang="ja-JP" altLang="en-US" sz="1100" dirty="0">
                          <a:latin typeface="Meiryo UI" panose="020B0604030504040204" pitchFamily="50" charset="-128"/>
                          <a:ea typeface="Meiryo UI" panose="020B0604030504040204" pitchFamily="50" charset="-128"/>
                        </a:rPr>
                        <a:t>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3">
                  <a:txBody>
                    <a:bodyPr/>
                    <a:lstStyle/>
                    <a:p>
                      <a:pPr algn="ct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文書</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校正</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lang="en-US" altLang="ja-JP" sz="1100" dirty="0">
                          <a:solidFill>
                            <a:schemeClr val="tx1"/>
                          </a:solidFill>
                          <a:latin typeface="Meiryo UI" panose="020B0604030504040204" pitchFamily="50" charset="-128"/>
                          <a:ea typeface="Meiryo UI" panose="020B0604030504040204" pitchFamily="50" charset="-128"/>
                        </a:rPr>
                        <a:t>Word</a:t>
                      </a:r>
                      <a:r>
                        <a:rPr lang="ja-JP" altLang="en-US" sz="1100" dirty="0">
                          <a:solidFill>
                            <a:schemeClr val="tx1"/>
                          </a:solidFill>
                          <a:latin typeface="Meiryo UI" panose="020B0604030504040204" pitchFamily="50" charset="-128"/>
                          <a:ea typeface="Meiryo UI" panose="020B0604030504040204" pitchFamily="50" charset="-128"/>
                        </a:rPr>
                        <a:t>作成文書の公用文チェック、文書の体裁の自動補正ができること。具体的には、文書作成要領（県が貸与するもの）における主要なものに関し、文字の誤植・インテンドのズレ・半角全角の誤植、また決まった特定表現に合わせるなどについて補正が出来る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18963034"/>
                  </a:ext>
                </a:extLst>
              </a:tr>
              <a:tr h="319057">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本県の過去の行政文書事例を参考に、文書作成の支援ができること。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5254042"/>
                  </a:ext>
                </a:extLst>
              </a:tr>
              <a:tr h="562423">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文書チェックにあたって適用するルールを、手引き・ガイドライン等のレベルの単位で参照できること。なお、</a:t>
                      </a:r>
                      <a:r>
                        <a:rPr lang="ja-JP" altLang="en-US" sz="1100" dirty="0">
                          <a:solidFill>
                            <a:schemeClr val="tx1"/>
                          </a:solidFill>
                          <a:latin typeface="Meiryo UI" panose="020B0604030504040204" pitchFamily="50" charset="-128"/>
                          <a:ea typeface="Meiryo UI" panose="020B0604030504040204" pitchFamily="50" charset="-128"/>
                        </a:rPr>
                        <a:t>他自治体の事例を参考に文書作成の支援ができること。</a:t>
                      </a:r>
                      <a:endParaRPr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2" indent="0" algn="ctr" defTabSz="457200" rtl="0" eaLnBrk="1" fontAlgn="auto" latinLnBrk="0" hangingPunct="1">
                        <a:lnSpc>
                          <a:spcPts val="1440"/>
                        </a:lnSpc>
                        <a:spcBef>
                          <a:spcPts val="0"/>
                        </a:spcBef>
                        <a:spcAft>
                          <a:spcPts val="0"/>
                        </a:spcAft>
                        <a:buClrTx/>
                        <a:buSzTx/>
                        <a:buFont typeface="Arial" panose="020B0604020202020204" pitchFamily="34" charset="0"/>
                        <a:buNone/>
                        <a:tabLst/>
                        <a:defRPr/>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33359824"/>
                  </a:ext>
                </a:extLst>
              </a:tr>
              <a:tr h="319057">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rowSpan="6">
                  <a:txBody>
                    <a:bodyPr/>
                    <a:lstStyle/>
                    <a:p>
                      <a:pPr algn="ct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データ</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lnSpc>
                          <a:spcPts val="1440"/>
                        </a:lnSpc>
                      </a:pPr>
                      <a:r>
                        <a:rPr kumimoji="1" lang="ja-JP" altLang="en-US" sz="1100" dirty="0">
                          <a:solidFill>
                            <a:schemeClr val="tx1"/>
                          </a:solidFill>
                          <a:latin typeface="Meiryo UI" panose="020B0604030504040204" pitchFamily="50" charset="-128"/>
                          <a:ea typeface="Meiryo UI" panose="020B0604030504040204" pitchFamily="50" charset="-128"/>
                        </a:rPr>
                        <a:t>ベース</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lang="ja-JP" altLang="en-US" sz="1100" dirty="0">
                          <a:solidFill>
                            <a:schemeClr val="tx1"/>
                          </a:solidFill>
                          <a:latin typeface="Meiryo UI" panose="020B0604030504040204" pitchFamily="50" charset="-128"/>
                          <a:ea typeface="Meiryo UI" panose="020B0604030504040204" pitchFamily="50" charset="-128"/>
                        </a:rPr>
                        <a:t>本県の過去事例を格納できるデータベースを持てること。</a:t>
                      </a:r>
                      <a:endParaRPr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43779234"/>
                  </a:ext>
                </a:extLst>
              </a:tr>
              <a:tr h="319057">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lvl="2" indent="0" algn="l" defTabSz="457200" rtl="0" eaLnBrk="1" latinLnBrk="0" hangingPunct="1">
                        <a:lnSpc>
                          <a:spcPts val="1440"/>
                        </a:lnSpc>
                        <a:buFont typeface="Arial" panose="020B0604020202020204" pitchFamily="34" charset="0"/>
                        <a:buNone/>
                      </a:pPr>
                      <a:r>
                        <a:rPr lang="ja-JP" altLang="en-US" sz="1100" dirty="0">
                          <a:solidFill>
                            <a:schemeClr val="tx1"/>
                          </a:solidFill>
                          <a:latin typeface="Meiryo UI" panose="020B0604030504040204" pitchFamily="50" charset="-128"/>
                          <a:ea typeface="Meiryo UI" panose="020B0604030504040204" pitchFamily="50" charset="-128"/>
                        </a:rPr>
                        <a:t>ＲＡＧ等の手法により、事前にアップロードした本県が保有するデータ（組織内情報）に基づく回答生成が可能なこと。 </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319057">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T w="6350" cap="flat" cmpd="sng" algn="ctr">
                      <a:solidFill>
                        <a:schemeClr val="bg1">
                          <a:lumMod val="50000"/>
                        </a:schemeClr>
                      </a:solidFill>
                      <a:prstDash val="solid"/>
                      <a:round/>
                      <a:headEnd type="none" w="med" len="med"/>
                      <a:tailEnd type="none" w="med" len="med"/>
                    </a:lnT>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lang="ja-JP" altLang="en-US" sz="1100" dirty="0">
                          <a:solidFill>
                            <a:schemeClr val="tx1"/>
                          </a:solidFill>
                          <a:latin typeface="Meiryo UI" panose="020B0604030504040204" pitchFamily="50" charset="-128"/>
                          <a:ea typeface="Meiryo UI" panose="020B0604030504040204" pitchFamily="50" charset="-128"/>
                        </a:rPr>
                        <a:t>管理者が自由にデータ連携用のデータアップロードができること。 </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0248750"/>
                  </a:ext>
                </a:extLst>
              </a:tr>
              <a:tr h="319057">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T w="6350" cap="flat" cmpd="sng" algn="ctr">
                      <a:solidFill>
                        <a:schemeClr val="bg1">
                          <a:lumMod val="50000"/>
                        </a:schemeClr>
                      </a:solidFill>
                      <a:prstDash val="solid"/>
                      <a:round/>
                      <a:headEnd type="none" w="med" len="med"/>
                      <a:tailEnd type="none" w="med" len="med"/>
                    </a:lnT>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lang="ja-JP" altLang="en-US" sz="1100" dirty="0">
                          <a:solidFill>
                            <a:schemeClr val="tx1"/>
                          </a:solidFill>
                          <a:latin typeface="Meiryo UI" panose="020B0604030504040204" pitchFamily="50" charset="-128"/>
                          <a:ea typeface="Meiryo UI" panose="020B0604030504040204" pitchFamily="50" charset="-128"/>
                        </a:rPr>
                        <a:t>データ連携用ファイルには、</a:t>
                      </a:r>
                      <a:r>
                        <a:rPr lang="en-US" altLang="ja-JP" sz="1100" dirty="0">
                          <a:solidFill>
                            <a:schemeClr val="tx1"/>
                          </a:solidFill>
                          <a:latin typeface="Meiryo UI" panose="020B0604030504040204" pitchFamily="50" charset="-128"/>
                          <a:ea typeface="Meiryo UI" panose="020B0604030504040204" pitchFamily="50" charset="-128"/>
                        </a:rPr>
                        <a:t>PDF</a:t>
                      </a:r>
                      <a:r>
                        <a:rPr lang="ja-JP" altLang="en-US" sz="1100" dirty="0">
                          <a:solidFill>
                            <a:schemeClr val="tx1"/>
                          </a:solidFill>
                          <a:latin typeface="Meiryo UI" panose="020B0604030504040204" pitchFamily="50" charset="-128"/>
                          <a:ea typeface="Meiryo UI" panose="020B0604030504040204" pitchFamily="50" charset="-128"/>
                        </a:rPr>
                        <a:t>や</a:t>
                      </a:r>
                      <a:r>
                        <a:rPr lang="en-US" altLang="ja-JP" sz="1100" dirty="0">
                          <a:solidFill>
                            <a:schemeClr val="tx1"/>
                          </a:solidFill>
                          <a:latin typeface="Meiryo UI" panose="020B0604030504040204" pitchFamily="50" charset="-128"/>
                          <a:ea typeface="Meiryo UI" panose="020B0604030504040204" pitchFamily="50" charset="-128"/>
                        </a:rPr>
                        <a:t>txt</a:t>
                      </a:r>
                      <a:r>
                        <a:rPr lang="ja-JP" altLang="en-US" sz="1100" dirty="0">
                          <a:solidFill>
                            <a:schemeClr val="tx1"/>
                          </a:solidFill>
                          <a:latin typeface="Meiryo UI" panose="020B0604030504040204" pitchFamily="50" charset="-128"/>
                          <a:ea typeface="Meiryo UI" panose="020B0604030504040204" pitchFamily="50" charset="-128"/>
                        </a:rPr>
                        <a:t>等の汎用的なファイル形式が利用可能なこと。 </a:t>
                      </a:r>
                      <a:endParaRPr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〇</a:t>
                      </a: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2341312"/>
                  </a:ext>
                </a:extLst>
              </a:tr>
              <a:tr h="319057">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lang="ja-JP" altLang="en-US" sz="1100" dirty="0">
                          <a:solidFill>
                            <a:schemeClr val="tx1"/>
                          </a:solidFill>
                          <a:latin typeface="Meiryo UI" panose="020B0604030504040204" pitchFamily="50" charset="-128"/>
                          <a:ea typeface="Meiryo UI" panose="020B0604030504040204" pitchFamily="50" charset="-128"/>
                        </a:rPr>
                        <a:t>回答に使用された参照元データ連携用ファイル名等を明示することが出来ること。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1923689"/>
                  </a:ext>
                </a:extLst>
              </a:tr>
              <a:tr h="562423">
                <a:tc vMerge="1">
                  <a:txBody>
                    <a:bodyPr/>
                    <a:lstStyle/>
                    <a:p>
                      <a:pPr algn="ctr">
                        <a:lnSpc>
                          <a:spcPts val="1440"/>
                        </a:lnSpc>
                      </a:pPr>
                      <a:endParaRPr kumimoji="1" lang="en-US" altLang="ja-JP" sz="1200" dirty="0">
                        <a:latin typeface="Meiryo UI" panose="020B0604030504040204" pitchFamily="50" charset="-128"/>
                        <a:ea typeface="Meiryo UI" panose="020B0604030504040204" pitchFamily="50" charset="-128"/>
                      </a:endParaRPr>
                    </a:p>
                  </a:txBody>
                  <a:tcPr vert="eaVert">
                    <a:lnT w="3175" cap="flat" cmpd="sng" algn="ctr">
                      <a:solidFill>
                        <a:schemeClr val="bg1">
                          <a:lumMod val="75000"/>
                        </a:schemeClr>
                      </a:solidFill>
                      <a:prstDash val="solid"/>
                      <a:round/>
                      <a:headEnd type="none" w="med" len="med"/>
                      <a:tailEnd type="none" w="med" len="med"/>
                    </a:lnT>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データ連携用ファイルの検索精度を上げる機能があること。</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 例：ファイルを業務単位等で格納し、その単位ごとに検索を行う等必要な情報のみを含んだプロンプトを作成できる等。 </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91820660"/>
                  </a:ext>
                </a:extLst>
              </a:tr>
              <a:tr h="319057">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2">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UI</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spc="-120" baseline="0" dirty="0">
                          <a:latin typeface="Meiryo UI" panose="020B0604030504040204" pitchFamily="50" charset="-128"/>
                          <a:ea typeface="Meiryo UI" panose="020B0604030504040204" pitchFamily="50" charset="-128"/>
                        </a:rPr>
                        <a:t>ウェブサイト等に表示でき、かつ文書ファイルをドラッグ＆ドロップする等の簡易な方法で校正が可能であること。</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r>
                        <a:rPr kumimoji="1" lang="ja-JP" altLang="en-US" sz="1100" dirty="0">
                          <a:latin typeface="Meiryo UI" panose="020B0604030504040204" pitchFamily="50" charset="-128"/>
                          <a:ea typeface="Meiryo UI" panose="020B0604030504040204" pitchFamily="50" charset="-128"/>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96388420"/>
                  </a:ext>
                </a:extLst>
              </a:tr>
              <a:tr h="319057">
                <a:tc vMerge="1">
                  <a:txBody>
                    <a:bodyPr/>
                    <a:lstStyle/>
                    <a:p>
                      <a:endParaRPr kumimoji="1" lang="ja-JP" altLang="en-US"/>
                    </a:p>
                  </a:txBody>
                  <a:tcPr/>
                </a:tc>
                <a:tc vMerge="1">
                  <a:txBody>
                    <a:bodyPr/>
                    <a:lstStyle/>
                    <a:p>
                      <a:pPr algn="ct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2"/>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2"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lang="ja-JP" altLang="en-US" sz="1100" dirty="0">
                          <a:solidFill>
                            <a:schemeClr val="tx1"/>
                          </a:solidFill>
                          <a:latin typeface="Meiryo UI" panose="020B0604030504040204" pitchFamily="50" charset="-128"/>
                          <a:ea typeface="Meiryo UI" panose="020B0604030504040204" pitchFamily="50" charset="-128"/>
                        </a:rPr>
                        <a:t>校正箇所・自動補正箇所がマーカー等でわかりやすく表示されること。その際、投入した文書と比較ができること。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2" indent="0" algn="ctr"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〇</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2" indent="0" algn="ctr" defTabSz="457200" rtl="0" eaLnBrk="1" fontAlgn="auto" latinLnBrk="0" hangingPunct="1">
                        <a:lnSpc>
                          <a:spcPts val="1440"/>
                        </a:lnSpc>
                        <a:spcBef>
                          <a:spcPts val="0"/>
                        </a:spcBef>
                        <a:spcAft>
                          <a:spcPts val="0"/>
                        </a:spcAft>
                        <a:buClrTx/>
                        <a:buSzTx/>
                        <a:buFont typeface="Arial" panose="020B0604020202020204" pitchFamily="34" charset="0"/>
                        <a:buNone/>
                        <a:tabLst/>
                        <a:defRPr/>
                      </a:pPr>
                      <a:endParaRPr kumimoji="1" lang="ja-JP" altLang="en-US" sz="1100" kern="120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3480414"/>
                  </a:ext>
                </a:extLst>
              </a:tr>
            </a:tbl>
          </a:graphicData>
        </a:graphic>
      </p:graphicFrame>
      <p:sp>
        <p:nvSpPr>
          <p:cNvPr id="10" name="タイトル 1">
            <a:extLst>
              <a:ext uri="{FF2B5EF4-FFF2-40B4-BE49-F238E27FC236}">
                <a16:creationId xmlns:a16="http://schemas.microsoft.com/office/drawing/2014/main" id="{DEFFAF79-D52C-4686-A40C-5D9D00AAD48B}"/>
              </a:ext>
            </a:extLst>
          </p:cNvPr>
          <p:cNvSpPr>
            <a:spLocks noGrp="1"/>
          </p:cNvSpPr>
          <p:nvPr>
            <p:ph type="title"/>
          </p:nvPr>
        </p:nvSpPr>
        <p:spPr>
          <a:xfrm>
            <a:off x="304800" y="365126"/>
            <a:ext cx="9296400" cy="446088"/>
          </a:xfrm>
        </p:spPr>
        <p:txBody>
          <a:bodyPr/>
          <a:lstStyle/>
          <a:p>
            <a:r>
              <a:rPr lang="ja-JP" altLang="en-US" sz="2400" b="1" kern="100" dirty="0">
                <a:cs typeface="Times New Roman" panose="02020603050405020304" pitchFamily="18" charset="0"/>
              </a:rPr>
              <a:t>様式</a:t>
            </a:r>
            <a:r>
              <a:rPr lang="en-US" altLang="ja-JP" sz="2400" b="1" kern="100" dirty="0">
                <a:cs typeface="Times New Roman" panose="02020603050405020304" pitchFamily="18" charset="0"/>
              </a:rPr>
              <a:t>3-5</a:t>
            </a:r>
            <a:r>
              <a:rPr lang="ja-JP" altLang="en-US" sz="2400" b="1" kern="100" dirty="0">
                <a:cs typeface="Times New Roman" panose="02020603050405020304" pitchFamily="18" charset="0"/>
              </a:rPr>
              <a:t>：</a:t>
            </a:r>
            <a:r>
              <a:rPr lang="en-US" altLang="ja-JP" sz="2400" b="1" kern="100" dirty="0">
                <a:cs typeface="Times New Roman" panose="02020603050405020304" pitchFamily="18" charset="0"/>
              </a:rPr>
              <a:t>ICT</a:t>
            </a:r>
            <a:r>
              <a:rPr lang="ja-JP" altLang="en-US" sz="2400" b="1" kern="100" dirty="0">
                <a:cs typeface="Times New Roman" panose="02020603050405020304" pitchFamily="18" charset="0"/>
              </a:rPr>
              <a:t>ツール導入の提案内容</a:t>
            </a:r>
            <a:br>
              <a:rPr lang="en-US" altLang="ja-JP" sz="2400" b="1" kern="100" dirty="0">
                <a:cs typeface="Times New Roman" panose="02020603050405020304" pitchFamily="18" charset="0"/>
              </a:rPr>
            </a:br>
            <a:r>
              <a:rPr lang="ja-JP" altLang="en-US" sz="2400" b="1" kern="100" dirty="0">
                <a:cs typeface="Times New Roman" panose="02020603050405020304" pitchFamily="18" charset="0"/>
              </a:rPr>
              <a:t>＜実証要件チェックリスト＞</a:t>
            </a:r>
            <a:endParaRPr kumimoji="1" lang="ja-JP" altLang="en-US" sz="2400" b="1" dirty="0"/>
          </a:p>
        </p:txBody>
      </p:sp>
      <p:sp>
        <p:nvSpPr>
          <p:cNvPr id="7" name="正方形/長方形 6">
            <a:extLst>
              <a:ext uri="{FF2B5EF4-FFF2-40B4-BE49-F238E27FC236}">
                <a16:creationId xmlns:a16="http://schemas.microsoft.com/office/drawing/2014/main" id="{60E0293D-B9C0-4860-B4FF-980DD89FECA3}"/>
              </a:ext>
            </a:extLst>
          </p:cNvPr>
          <p:cNvSpPr/>
          <p:nvPr/>
        </p:nvSpPr>
        <p:spPr>
          <a:xfrm>
            <a:off x="6969224" y="44624"/>
            <a:ext cx="2736000" cy="216024"/>
          </a:xfrm>
          <a:prstGeom prst="rect">
            <a:avLst/>
          </a:prstGeom>
          <a:solidFill>
            <a:srgbClr val="45AB85">
              <a:alpha val="80000"/>
            </a:srgbClr>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anchor="ctr"/>
          <a:lstStyle/>
          <a:p>
            <a:pPr algn="ctr">
              <a:defRPr/>
            </a:pPr>
            <a:r>
              <a:rPr lang="ja-JP" altLang="en-US" sz="1100" b="1" dirty="0">
                <a:latin typeface="Meiryo UI" panose="020B0604030504040204" pitchFamily="50" charset="-128"/>
                <a:ea typeface="Meiryo UI" panose="020B0604030504040204" pitchFamily="50" charset="-128"/>
              </a:rPr>
              <a:t>事業者名</a:t>
            </a:r>
          </a:p>
        </p:txBody>
      </p:sp>
      <p:sp>
        <p:nvSpPr>
          <p:cNvPr id="8" name="正方形/長方形 7">
            <a:extLst>
              <a:ext uri="{FF2B5EF4-FFF2-40B4-BE49-F238E27FC236}">
                <a16:creationId xmlns:a16="http://schemas.microsoft.com/office/drawing/2014/main" id="{C6B1CB8A-6A09-4F0F-A5A0-6C96ED69F83C}"/>
              </a:ext>
            </a:extLst>
          </p:cNvPr>
          <p:cNvSpPr/>
          <p:nvPr/>
        </p:nvSpPr>
        <p:spPr>
          <a:xfrm>
            <a:off x="6969224" y="260648"/>
            <a:ext cx="2736304" cy="36004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err="1">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ー</a:t>
            </a:r>
            <a:r>
              <a:rPr lang="ja-JP" altLang="en-US"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rPr>
              <a:t>貴事業者名をご記入くださいー</a:t>
            </a:r>
            <a:endParaRPr lang="en-US" altLang="ja-JP" sz="1200" b="1" kern="100" dirty="0">
              <a:solidFill>
                <a:schemeClr val="accent3">
                  <a:lumMod val="60000"/>
                  <a:lumOff val="40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093743887"/>
      </p:ext>
    </p:extLst>
  </p:cSld>
  <p:clrMapOvr>
    <a:masterClrMapping/>
  </p:clrMapOvr>
</p:sld>
</file>

<file path=ppt/theme/theme1.xml><?xml version="1.0" encoding="utf-8"?>
<a:theme xmlns:a="http://schemas.openxmlformats.org/drawingml/2006/main" name="qunie_format">
  <a:themeElements>
    <a:clrScheme name="QUNIE-Basic">
      <a:dk1>
        <a:srgbClr val="000000"/>
      </a:dk1>
      <a:lt1>
        <a:srgbClr val="FFFFFF"/>
      </a:lt1>
      <a:dk2>
        <a:srgbClr val="824BB0"/>
      </a:dk2>
      <a:lt2>
        <a:srgbClr val="A2A4A3"/>
      </a:lt2>
      <a:accent1>
        <a:srgbClr val="4B4B4B"/>
      </a:accent1>
      <a:accent2>
        <a:srgbClr val="780000"/>
      </a:accent2>
      <a:accent3>
        <a:srgbClr val="003C8C"/>
      </a:accent3>
      <a:accent4>
        <a:srgbClr val="73A5D2"/>
      </a:accent4>
      <a:accent5>
        <a:srgbClr val="78C8AA"/>
      </a:accent5>
      <a:accent6>
        <a:srgbClr val="DED79B"/>
      </a:accent6>
      <a:hlink>
        <a:srgbClr val="6E0073"/>
      </a:hlink>
      <a:folHlink>
        <a:srgbClr val="AF76B9"/>
      </a:folHlink>
    </a:clrScheme>
    <a:fontScheme name="ユーザー定義 Default">
      <a:majorFont>
        <a:latin typeface="Yu Gothic UI Semibold"/>
        <a:ea typeface="Yu Gothic UI Semibold"/>
        <a:cs typeface="ＭＳ Ｐゴシック"/>
      </a:majorFont>
      <a:minorFont>
        <a:latin typeface="Yu Gothic UI Semilight"/>
        <a:ea typeface="Yu Gothic UI Semilight"/>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qunie_forma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qunie_forma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qunie_forma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qunie_forma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qunie_forma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qunie_forma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qunie_forma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qunie_forma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qunie_forma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qunie_forma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qunie_forma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qunie_forma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185__x5bb9_ xmlns="c780657c-0f52-42f1-a668-385d7b3acf9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61E82DED6D40A4080CCD3EFCBEF52E8" ma:contentTypeVersion="2" ma:contentTypeDescription="新しいドキュメントを作成します。" ma:contentTypeScope="" ma:versionID="39577182f9a5b08c740037ca58876e16">
  <xsd:schema xmlns:xsd="http://www.w3.org/2001/XMLSchema" xmlns:xs="http://www.w3.org/2001/XMLSchema" xmlns:p="http://schemas.microsoft.com/office/2006/metadata/properties" xmlns:ns2="c780657c-0f52-42f1-a668-385d7b3acf97" targetNamespace="http://schemas.microsoft.com/office/2006/metadata/properties" ma:root="true" ma:fieldsID="e84acaf4e2501cd88148b6f4d33b8d89" ns2:_="">
    <xsd:import namespace="c780657c-0f52-42f1-a668-385d7b3acf97"/>
    <xsd:element name="properties">
      <xsd:complexType>
        <xsd:sequence>
          <xsd:element name="documentManagement">
            <xsd:complexType>
              <xsd:all>
                <xsd:element ref="ns2:_x5185__x5bb9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80657c-0f52-42f1-a668-385d7b3acf97" elementFormDefault="qualified">
    <xsd:import namespace="http://schemas.microsoft.com/office/2006/documentManagement/types"/>
    <xsd:import namespace="http://schemas.microsoft.com/office/infopath/2007/PartnerControls"/>
    <xsd:element name="_x5185__x5bb9_" ma:index="1" nillable="true" ma:displayName="内容" ma:internalName="_x5185__x5bb9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コンテンツ タイプ"/>
        <xsd:element ref="dc:title" minOccurs="0" maxOccurs="1" ma:index="0"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D27596-09FA-4A98-A740-E6467C0049D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780657c-0f52-42f1-a668-385d7b3acf97"/>
    <ds:schemaRef ds:uri="http://www.w3.org/XML/1998/namespace"/>
    <ds:schemaRef ds:uri="http://purl.org/dc/dcmitype/"/>
  </ds:schemaRefs>
</ds:datastoreItem>
</file>

<file path=customXml/itemProps2.xml><?xml version="1.0" encoding="utf-8"?>
<ds:datastoreItem xmlns:ds="http://schemas.openxmlformats.org/officeDocument/2006/customXml" ds:itemID="{1F59531F-F5A4-4895-82EA-A9F07CD0751B}">
  <ds:schemaRefs>
    <ds:schemaRef ds:uri="http://schemas.microsoft.com/sharepoint/v3/contenttype/forms"/>
  </ds:schemaRefs>
</ds:datastoreItem>
</file>

<file path=customXml/itemProps3.xml><?xml version="1.0" encoding="utf-8"?>
<ds:datastoreItem xmlns:ds="http://schemas.openxmlformats.org/officeDocument/2006/customXml" ds:itemID="{869A1305-0CCF-4820-9F74-EC24C50B6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80657c-0f52-42f1-a668-385d7b3acf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57601</TotalTime>
  <Words>4843</Words>
  <Application>Microsoft Office PowerPoint</Application>
  <PresentationFormat>A4 210 x 297 mm</PresentationFormat>
  <Paragraphs>422</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Meiryo UI</vt:lpstr>
      <vt:lpstr>ＭＳ Ｐゴシック</vt:lpstr>
      <vt:lpstr>Yu Gothic UI Semibold</vt:lpstr>
      <vt:lpstr>Yu Gothic UI Semilight</vt:lpstr>
      <vt:lpstr>Arial</vt:lpstr>
      <vt:lpstr>Calibri</vt:lpstr>
      <vt:lpstr>Times New Roman</vt:lpstr>
      <vt:lpstr>qunie_format</vt:lpstr>
      <vt:lpstr>様式3-1：ICTツール導入の提案内容 ＜実証要件チェックリスト＞</vt:lpstr>
      <vt:lpstr>様式3-1：ICTツール導入の提案内容 ＜実証要件チェックリスト＞</vt:lpstr>
      <vt:lpstr>様式3-2：ICTツール導入の提案内容 ＜実証要件チェックリスト＞</vt:lpstr>
      <vt:lpstr>様式3-2：ICTツール導入の提案内容 ＜実証要件チェックリスト＞</vt:lpstr>
      <vt:lpstr>様式3-3：ICTツール導入の提案内容 ＜実証要件チェックリスト＞</vt:lpstr>
      <vt:lpstr>様式3-3：ICTツール導入の提案内容 ＜実証要件チェックリスト＞</vt:lpstr>
      <vt:lpstr>様式3-4：ICTツール導入の提案内容 ＜実証要件チェックリスト＞</vt:lpstr>
      <vt:lpstr>様式3-4：ICTツール導入の提案内容 ＜実証要件チェックリスト＞</vt:lpstr>
      <vt:lpstr>様式3-5：ICTツール導入の提案内容 ＜実証要件チェックリスト＞</vt:lpstr>
      <vt:lpstr>様式3-5：ICTツール導入の提案内容 ＜実証要件チェックリスト＞</vt:lpstr>
    </vt:vector>
  </TitlesOfParts>
  <Company>QUNIE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Kashima, Miyoko</dc:creator>
  <cp:lastModifiedBy>Miyake, Shunsuke</cp:lastModifiedBy>
  <cp:revision>1624</cp:revision>
  <cp:lastPrinted>2024-07-17T06:22:25Z</cp:lastPrinted>
  <dcterms:created xsi:type="dcterms:W3CDTF">2009-06-26T09:45:45Z</dcterms:created>
  <dcterms:modified xsi:type="dcterms:W3CDTF">2024-07-29T07:20:26Z</dcterms:modified>
</cp:coreProperties>
</file>