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4"/>
  </p:sldMasterIdLst>
  <p:notesMasterIdLst>
    <p:notesMasterId r:id="rId7"/>
  </p:notesMasterIdLst>
  <p:handoutMasterIdLst>
    <p:handoutMasterId r:id="rId8"/>
  </p:handoutMasterIdLst>
  <p:sldIdLst>
    <p:sldId id="554" r:id="rId5"/>
    <p:sldId id="622" r:id="rId6"/>
  </p:sldIdLst>
  <p:sldSz cx="9906000" cy="6858000" type="A4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mada, Katsuto" initials="" lastIdx="1" clrIdx="0"/>
  <p:cmAuthor id="2" name="Matsuda, Yoshihisa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ECFF"/>
    <a:srgbClr val="002060"/>
    <a:srgbClr val="2180FF"/>
    <a:srgbClr val="000000"/>
    <a:srgbClr val="FFFF00"/>
    <a:srgbClr val="45AB85"/>
    <a:srgbClr val="FF0000"/>
    <a:srgbClr val="F8F8F8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01" autoAdjust="0"/>
    <p:restoredTop sz="95874" autoAdjust="0"/>
  </p:normalViewPr>
  <p:slideViewPr>
    <p:cSldViewPr>
      <p:cViewPr varScale="1">
        <p:scale>
          <a:sx n="99" d="100"/>
          <a:sy n="99" d="100"/>
        </p:scale>
        <p:origin x="1157" y="8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-5856"/>
    </p:cViewPr>
  </p:sorterViewPr>
  <p:notesViewPr>
    <p:cSldViewPr>
      <p:cViewPr varScale="1">
        <p:scale>
          <a:sx n="59" d="100"/>
          <a:sy n="59" d="100"/>
        </p:scale>
        <p:origin x="-2556" y="-78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FFD63C4C-59E0-43CC-A236-0EAA8E29957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C9D5B04D-876E-4140-A288-6937EC258AE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86164619-79C6-44E3-A911-9D7366DBB7B6}" type="datetime1">
              <a:rPr lang="ja-JP" altLang="en-US"/>
              <a:pPr>
                <a:defRPr/>
              </a:pPr>
              <a:t>2024/7/29</a:t>
            </a:fld>
            <a:endParaRPr lang="ja-JP" altLang="en-US" dirty="0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264A34DD-7A56-449C-BD8A-D45C4E481C9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2CE90C57-A3F7-452D-A434-15DAFF2D108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E1B4ED8-CF1A-4BC2-8C03-D21FACEA9CA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3A61CCFD-5E35-4462-8CCB-D00D6CC82F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AC713A9F-C679-4DC3-BC94-B2585CDF5AC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2863C5D-C2D7-4146-BE7B-6474A1908A40}" type="datetime1">
              <a:rPr lang="ja-JP" altLang="en-US"/>
              <a:pPr>
                <a:defRPr/>
              </a:pPr>
              <a:t>2024/7/29</a:t>
            </a:fld>
            <a:endParaRPr lang="ja-JP" altLang="en-US" dirty="0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99327D24-7FB7-4440-8948-3D71A102B05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3321341C-0979-4EBA-8EC8-0E8E8B5F21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581CD0F8-83B2-481E-9E5F-70D23F3A88E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11924BDB-C137-4502-BB04-FA1B9D3796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55E7E22-911A-4F9B-B6A7-B2D5052E0EA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>
            <a:extLst>
              <a:ext uri="{FF2B5EF4-FFF2-40B4-BE49-F238E27FC236}">
                <a16:creationId xmlns:a16="http://schemas.microsoft.com/office/drawing/2014/main" id="{BC1EE6AF-5BF2-44BC-8785-532BD814847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0"/>
            <a:ext cx="1471613" cy="645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2514600" y="1308100"/>
            <a:ext cx="6705600" cy="596900"/>
          </a:xfrm>
          <a:prstGeom prst="rect">
            <a:avLst/>
          </a:prstGeom>
        </p:spPr>
        <p:txBody>
          <a:bodyPr lIns="83973" tIns="41987" rIns="83973" bIns="41987"/>
          <a:lstStyle>
            <a:lvl1pPr>
              <a:defRPr sz="20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dirty="0"/>
              <a:t>マスタ</a:t>
            </a:r>
            <a:r>
              <a:rPr lang="en-US" altLang="ja-JP" dirty="0"/>
              <a:t> </a:t>
            </a:r>
            <a:r>
              <a:rPr lang="ja-JP" altLang="en-US" dirty="0"/>
              <a:t>タイトルの書式設定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2514600" y="2743200"/>
            <a:ext cx="6705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83973" tIns="41987" rIns="83973" bIns="41987" numCol="1" anchor="t" anchorCtr="0" compatLnSpc="1">
            <a:prstTxWarp prst="textNoShape">
              <a:avLst/>
            </a:prstTxWarp>
          </a:bodyPr>
          <a:lstStyle>
            <a:lvl1pPr marL="0" indent="0">
              <a:buFont typeface="ＭＳ Ｐゴシック" pitchFamily="-109" charset="-128"/>
              <a:buNone/>
              <a:defRPr sz="2400">
                <a:solidFill>
                  <a:srgbClr val="4B4B4B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dirty="0"/>
              <a:t>マスタ</a:t>
            </a:r>
            <a:r>
              <a:rPr lang="en-US" altLang="ja-JP" dirty="0"/>
              <a:t> </a:t>
            </a:r>
            <a:r>
              <a:rPr lang="ja-JP" altLang="en-US" dirty="0"/>
              <a:t>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47011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5">
            <a:extLst>
              <a:ext uri="{FF2B5EF4-FFF2-40B4-BE49-F238E27FC236}">
                <a16:creationId xmlns:a16="http://schemas.microsoft.com/office/drawing/2014/main" id="{D4823761-6ADE-49CC-82FD-4D59142289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3389313"/>
            <a:ext cx="9906000" cy="39687"/>
          </a:xfrm>
          <a:prstGeom prst="rect">
            <a:avLst/>
          </a:prstGeom>
          <a:solidFill>
            <a:srgbClr val="824BB0"/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01255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>
            <a:extLst>
              <a:ext uri="{FF2B5EF4-FFF2-40B4-BE49-F238E27FC236}">
                <a16:creationId xmlns:a16="http://schemas.microsoft.com/office/drawing/2014/main" id="{5BB014BE-7928-464B-90A2-459990CE231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5175"/>
            <a:ext cx="7954963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7">
            <a:extLst>
              <a:ext uri="{FF2B5EF4-FFF2-40B4-BE49-F238E27FC236}">
                <a16:creationId xmlns:a16="http://schemas.microsoft.com/office/drawing/2014/main" id="{EFEFDEA6-3396-49F9-9504-D7413A38868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8382000" y="0"/>
            <a:ext cx="1219200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7417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7">
            <a:extLst>
              <a:ext uri="{FF2B5EF4-FFF2-40B4-BE49-F238E27FC236}">
                <a16:creationId xmlns:a16="http://schemas.microsoft.com/office/drawing/2014/main" id="{31267EC3-6C84-4E9B-A7B1-AC4528F9AA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8382000" y="0"/>
            <a:ext cx="1219200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5149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2">
            <a:extLst>
              <a:ext uri="{FF2B5EF4-FFF2-40B4-BE49-F238E27FC236}">
                <a16:creationId xmlns:a16="http://schemas.microsoft.com/office/drawing/2014/main" id="{8E07A024-0348-4F2B-A4D3-C4DFA888CD3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0"/>
            <a:ext cx="1408113" cy="617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3841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8577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4">
            <a:extLst>
              <a:ext uri="{FF2B5EF4-FFF2-40B4-BE49-F238E27FC236}">
                <a16:creationId xmlns:a16="http://schemas.microsoft.com/office/drawing/2014/main" id="{ABD94C8C-E5BD-4E26-AEA0-04D025A5868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5175"/>
            <a:ext cx="7954963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タイトル 1"/>
          <p:cNvSpPr>
            <a:spLocks noGrp="1"/>
          </p:cNvSpPr>
          <p:nvPr>
            <p:ph type="title"/>
          </p:nvPr>
        </p:nvSpPr>
        <p:spPr>
          <a:xfrm>
            <a:off x="304800" y="365126"/>
            <a:ext cx="9296400" cy="446088"/>
          </a:xfrm>
          <a:prstGeom prst="rect">
            <a:avLst/>
          </a:prstGeom>
        </p:spPr>
        <p:txBody>
          <a:bodyPr anchor="b"/>
          <a:lstStyle>
            <a:lvl1pPr>
              <a:defRPr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1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00" y="980728"/>
            <a:ext cx="9296400" cy="4351338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sz="140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defRPr sz="120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defRPr sz="110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defRPr sz="90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93964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4">
            <a:extLst>
              <a:ext uri="{FF2B5EF4-FFF2-40B4-BE49-F238E27FC236}">
                <a16:creationId xmlns:a16="http://schemas.microsoft.com/office/drawing/2014/main" id="{D46E89A0-0951-43D3-9BBB-F972A3D3B0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4768" y="188640"/>
            <a:ext cx="1018752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プレースホルダー 2"/>
          <p:cNvSpPr>
            <a:spLocks noGrp="1"/>
          </p:cNvSpPr>
          <p:nvPr>
            <p:ph type="body" sz="quarter" idx="10" hasCustomPrompt="1"/>
          </p:nvPr>
        </p:nvSpPr>
        <p:spPr>
          <a:xfrm>
            <a:off x="4953001" y="4869160"/>
            <a:ext cx="4642706" cy="1444192"/>
          </a:xfrm>
          <a:prstGeom prst="rect">
            <a:avLst/>
          </a:prstGeom>
        </p:spPr>
        <p:txBody>
          <a:bodyPr anchor="b"/>
          <a:lstStyle>
            <a:lvl1pPr marL="0" indent="0" algn="r">
              <a:spcBef>
                <a:spcPts val="1000"/>
              </a:spcBef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lang="ja-JP" altLang="en-US" dirty="0"/>
              <a:t>宮崎県デジタル推進課</a:t>
            </a:r>
            <a:r>
              <a:rPr lang="en-US" altLang="ja-JP" dirty="0"/>
              <a:t>×</a:t>
            </a:r>
            <a:r>
              <a:rPr lang="ja-JP" altLang="en-US" dirty="0"/>
              <a:t>株式会社クニエ</a:t>
            </a:r>
          </a:p>
        </p:txBody>
      </p:sp>
      <p:sp>
        <p:nvSpPr>
          <p:cNvPr id="10" name="テキスト プレースホルダー 2">
            <a:extLst>
              <a:ext uri="{FF2B5EF4-FFF2-40B4-BE49-F238E27FC236}">
                <a16:creationId xmlns:a16="http://schemas.microsoft.com/office/drawing/2014/main" id="{5196B4BC-6ED6-4DBC-883E-3FEB4F7324E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193361" y="332656"/>
            <a:ext cx="360039" cy="36004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1000"/>
              </a:spcBef>
              <a:buNone/>
              <a:defRPr sz="1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lang="en-US" altLang="ja-JP" dirty="0"/>
              <a:t>×</a:t>
            </a:r>
            <a:endParaRPr lang="ja-JP" altLang="en-US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1D1DB038-C3F5-456F-BB1B-EB9BF468626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393160" y="188640"/>
            <a:ext cx="1763077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664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4">
            <a:extLst>
              <a:ext uri="{FF2B5EF4-FFF2-40B4-BE49-F238E27FC236}">
                <a16:creationId xmlns:a16="http://schemas.microsoft.com/office/drawing/2014/main" id="{D46E89A0-0951-43D3-9BBB-F972A3D3B0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3954" y="996950"/>
            <a:ext cx="1835150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図 5">
            <a:extLst>
              <a:ext uri="{FF2B5EF4-FFF2-40B4-BE49-F238E27FC236}">
                <a16:creationId xmlns:a16="http://schemas.microsoft.com/office/drawing/2014/main" id="{8DF88A87-7DAE-4EED-9084-730E3A8CAD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200" y="6270625"/>
            <a:ext cx="21367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4">
            <a:extLst>
              <a:ext uri="{FF2B5EF4-FFF2-40B4-BE49-F238E27FC236}">
                <a16:creationId xmlns:a16="http://schemas.microsoft.com/office/drawing/2014/main" id="{9DE15256-F812-41FD-9413-FC40920D76E0}"/>
              </a:ext>
            </a:extLst>
          </p:cNvPr>
          <p:cNvPicPr>
            <a:picLocks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3663" y="3703638"/>
            <a:ext cx="7954962" cy="3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プレースホルダー 2"/>
          <p:cNvSpPr>
            <a:spLocks noGrp="1"/>
          </p:cNvSpPr>
          <p:nvPr>
            <p:ph type="body" sz="quarter" idx="10"/>
          </p:nvPr>
        </p:nvSpPr>
        <p:spPr>
          <a:xfrm>
            <a:off x="6409421" y="4323561"/>
            <a:ext cx="3186285" cy="1444192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1000"/>
              </a:spcBef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タイトル 3"/>
          <p:cNvSpPr>
            <a:spLocks noGrp="1"/>
          </p:cNvSpPr>
          <p:nvPr>
            <p:ph type="title"/>
          </p:nvPr>
        </p:nvSpPr>
        <p:spPr>
          <a:xfrm>
            <a:off x="1363134" y="3150460"/>
            <a:ext cx="8232572" cy="1143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4000"/>
              </a:lnSpc>
              <a:spcBef>
                <a:spcPts val="0"/>
              </a:spcBef>
              <a:defRPr sz="26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825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E5DFEED-7D7A-45BF-A585-0007A1C6D183}"/>
              </a:ext>
            </a:extLst>
          </p:cNvPr>
          <p:cNvSpPr/>
          <p:nvPr userDrawn="1"/>
        </p:nvSpPr>
        <p:spPr>
          <a:xfrm>
            <a:off x="0" y="6553200"/>
            <a:ext cx="9925050" cy="331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3DCD1CA6-2991-40E8-AE3F-C3F058EC2B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53200"/>
            <a:ext cx="9906000" cy="304800"/>
          </a:xfrm>
          <a:prstGeom prst="rect">
            <a:avLst/>
          </a:prstGeom>
          <a:noFill/>
          <a:ln>
            <a:noFill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029" name="Text Box 6">
            <a:extLst>
              <a:ext uri="{FF2B5EF4-FFF2-40B4-BE49-F238E27FC236}">
                <a16:creationId xmlns:a16="http://schemas.microsoft.com/office/drawing/2014/main" id="{4891D46E-CB5F-4E58-9A1F-8ECAE4AA80EA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9297988" y="6553200"/>
            <a:ext cx="557212" cy="315913"/>
          </a:xfrm>
          <a:prstGeom prst="rect">
            <a:avLst/>
          </a:prstGeom>
          <a:noFill/>
          <a:ln>
            <a:noFill/>
          </a:ln>
        </p:spPr>
        <p:txBody>
          <a:bodyPr lIns="91423" tIns="45712" rIns="91423" bIns="45712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>
              <a:defRPr/>
            </a:pPr>
            <a:fld id="{7EEB4D8E-225E-43DF-8395-C29A7C185961}" type="slidenum">
              <a:rPr kumimoji="0" lang="en-US" altLang="ja-JP" sz="1000" smtClean="0"/>
              <a:pPr algn="r">
                <a:defRPr/>
              </a:pPr>
              <a:t>‹#›</a:t>
            </a:fld>
            <a:endParaRPr kumimoji="0" lang="en-US" altLang="ja-JP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40" r:id="rId1"/>
    <p:sldLayoutId id="2147485341" r:id="rId2"/>
    <p:sldLayoutId id="2147485342" r:id="rId3"/>
    <p:sldLayoutId id="2147485343" r:id="rId4"/>
    <p:sldLayoutId id="2147485344" r:id="rId5"/>
    <p:sldLayoutId id="2147485339" r:id="rId6"/>
    <p:sldLayoutId id="2147485345" r:id="rId7"/>
    <p:sldLayoutId id="2147485348" r:id="rId8"/>
    <p:sldLayoutId id="2147485347" r:id="rId9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400">
          <a:solidFill>
            <a:srgbClr val="4B4B4B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400">
          <a:solidFill>
            <a:srgbClr val="4B4B4B"/>
          </a:solidFill>
          <a:latin typeface="Yu Gothic UI Semibold" panose="020B0700000000000000" pitchFamily="50" charset="-128"/>
          <a:ea typeface="Yu Gothic UI Semibold" panose="020B0700000000000000" pitchFamily="50" charset="-128"/>
          <a:cs typeface="ＭＳ Ｐゴシック" pitchFamily="-109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400">
          <a:solidFill>
            <a:srgbClr val="4B4B4B"/>
          </a:solidFill>
          <a:latin typeface="Yu Gothic UI Semibold" panose="020B0700000000000000" pitchFamily="50" charset="-128"/>
          <a:ea typeface="Yu Gothic UI Semibold" panose="020B0700000000000000" pitchFamily="50" charset="-128"/>
          <a:cs typeface="ＭＳ Ｐゴシック" pitchFamily="-109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400">
          <a:solidFill>
            <a:srgbClr val="4B4B4B"/>
          </a:solidFill>
          <a:latin typeface="Yu Gothic UI Semibold" panose="020B0700000000000000" pitchFamily="50" charset="-128"/>
          <a:ea typeface="Yu Gothic UI Semibold" panose="020B0700000000000000" pitchFamily="50" charset="-128"/>
          <a:cs typeface="ＭＳ Ｐゴシック" pitchFamily="-109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400">
          <a:solidFill>
            <a:srgbClr val="4B4B4B"/>
          </a:solidFill>
          <a:latin typeface="Yu Gothic UI Semibold" panose="020B0700000000000000" pitchFamily="50" charset="-128"/>
          <a:ea typeface="Yu Gothic UI Semibold" panose="020B0700000000000000" pitchFamily="50" charset="-128"/>
          <a:cs typeface="ＭＳ Ｐゴシック" pitchFamily="-109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200">
          <a:solidFill>
            <a:srgbClr val="4B4B4B"/>
          </a:solidFill>
          <a:latin typeface="Arial" pitchFamily="-109" charset="0"/>
          <a:ea typeface="ＭＳ Ｐゴシック" pitchFamily="-109" charset="-128"/>
          <a:cs typeface="ＭＳ Ｐゴシック" pitchFamily="-109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200">
          <a:solidFill>
            <a:srgbClr val="4B4B4B"/>
          </a:solidFill>
          <a:latin typeface="Arial" pitchFamily="-109" charset="0"/>
          <a:ea typeface="ＭＳ Ｐゴシック" pitchFamily="-109" charset="-128"/>
          <a:cs typeface="ＭＳ Ｐゴシック" pitchFamily="-109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200">
          <a:solidFill>
            <a:srgbClr val="4B4B4B"/>
          </a:solidFill>
          <a:latin typeface="Arial" pitchFamily="-109" charset="0"/>
          <a:ea typeface="ＭＳ Ｐゴシック" pitchFamily="-109" charset="-128"/>
          <a:cs typeface="ＭＳ Ｐゴシック" pitchFamily="-109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200">
          <a:solidFill>
            <a:srgbClr val="4B4B4B"/>
          </a:solidFill>
          <a:latin typeface="Arial" pitchFamily="-109" charset="0"/>
          <a:ea typeface="ＭＳ Ｐゴシック" pitchFamily="-109" charset="-128"/>
          <a:cs typeface="ＭＳ Ｐゴシック" pitchFamily="-109" charset="-128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ＭＳ Ｐゴシック" panose="020B0600070205080204" pitchFamily="50" charset="-128"/>
        <a:buChar char="■"/>
        <a:defRPr kumimoji="1">
          <a:solidFill>
            <a:srgbClr val="50505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defRPr kumimoji="1" sz="1600">
          <a:solidFill>
            <a:srgbClr val="505050"/>
          </a:solidFill>
          <a:latin typeface="+mn-lt"/>
          <a:ea typeface="+mn-ea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ＭＳ Ｐゴシック" panose="020B0600070205080204" pitchFamily="50" charset="-128"/>
        <a:buChar char="■"/>
        <a:defRPr kumimoji="1" sz="1400">
          <a:solidFill>
            <a:srgbClr val="505050"/>
          </a:solidFill>
          <a:latin typeface="+mn-lt"/>
          <a:ea typeface="+mn-ea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defRPr kumimoji="1" sz="1200">
          <a:solidFill>
            <a:srgbClr val="505050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ＭＳ Ｐゴシック" panose="020B0600070205080204" pitchFamily="50" charset="-128"/>
        <a:defRPr kumimoji="1" sz="1000">
          <a:solidFill>
            <a:srgbClr val="505050"/>
          </a:solidFill>
          <a:latin typeface="+mn-lt"/>
          <a:ea typeface="+mn-ea"/>
        </a:defRPr>
      </a:lvl5pPr>
      <a:lvl6pPr marL="25146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Font typeface="ＭＳ Ｐゴシック" pitchFamily="-109" charset="-128"/>
        <a:defRPr sz="1000">
          <a:solidFill>
            <a:srgbClr val="505050"/>
          </a:solidFill>
          <a:latin typeface="+mn-lt"/>
          <a:ea typeface="+mn-ea"/>
        </a:defRPr>
      </a:lvl6pPr>
      <a:lvl7pPr marL="29718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Font typeface="ＭＳ Ｐゴシック" pitchFamily="-109" charset="-128"/>
        <a:defRPr sz="1000">
          <a:solidFill>
            <a:srgbClr val="505050"/>
          </a:solidFill>
          <a:latin typeface="+mn-lt"/>
          <a:ea typeface="+mn-ea"/>
        </a:defRPr>
      </a:lvl7pPr>
      <a:lvl8pPr marL="34290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Font typeface="ＭＳ Ｐゴシック" pitchFamily="-109" charset="-128"/>
        <a:defRPr sz="1000">
          <a:solidFill>
            <a:srgbClr val="505050"/>
          </a:solidFill>
          <a:latin typeface="+mn-lt"/>
          <a:ea typeface="+mn-ea"/>
        </a:defRPr>
      </a:lvl8pPr>
      <a:lvl9pPr marL="38862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Font typeface="ＭＳ Ｐゴシック" pitchFamily="-109" charset="-128"/>
        <a:defRPr sz="1000">
          <a:solidFill>
            <a:srgbClr val="505050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A85722-2A54-4808-BBC7-17325D17C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400" b="1" kern="100" dirty="0">
                <a:cs typeface="Times New Roman" panose="02020603050405020304" pitchFamily="18" charset="0"/>
              </a:rPr>
              <a:t>任意様式：見積書（作成ポイント）</a:t>
            </a:r>
            <a:br>
              <a:rPr lang="en-US" altLang="ja-JP" sz="2400" b="1" kern="100" dirty="0">
                <a:cs typeface="Times New Roman" panose="02020603050405020304" pitchFamily="18" charset="0"/>
              </a:rPr>
            </a:br>
            <a:r>
              <a:rPr lang="ja-JP" altLang="en-US" sz="2400" b="1" kern="100" dirty="0">
                <a:cs typeface="Times New Roman" panose="02020603050405020304" pitchFamily="18" charset="0"/>
              </a:rPr>
              <a:t>＜本実証概算見積＞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C26ED60-989F-4771-892B-077CED67856F}"/>
              </a:ext>
            </a:extLst>
          </p:cNvPr>
          <p:cNvSpPr/>
          <p:nvPr/>
        </p:nvSpPr>
        <p:spPr>
          <a:xfrm>
            <a:off x="200472" y="908720"/>
            <a:ext cx="936104" cy="1584176"/>
          </a:xfrm>
          <a:prstGeom prst="rect">
            <a:avLst/>
          </a:prstGeom>
          <a:solidFill>
            <a:srgbClr val="45AB85">
              <a:alpha val="80000"/>
            </a:srgbClr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作成ポイント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D6ABED2-525B-4C47-BC1B-6F16D7051FFD}"/>
              </a:ext>
            </a:extLst>
          </p:cNvPr>
          <p:cNvSpPr/>
          <p:nvPr/>
        </p:nvSpPr>
        <p:spPr>
          <a:xfrm>
            <a:off x="1136576" y="908720"/>
            <a:ext cx="8280920" cy="158417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概算見積書は任意様式になりますが、見積書は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種類（「本実証概算見積」、「本番稼働に関する概算見積」）の作成をお願いします。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なお、</a:t>
            </a:r>
            <a:r>
              <a:rPr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「本実証概算見積」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の作成に当たっては、以下の作成ポイントをご参照ください。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次の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項目の記載をお願いします</a:t>
            </a:r>
            <a:b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「宛先（宮崎県庁）」、「事業者名」、「実証事業名」、「本実証概算見積内訳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b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の実証計画案をもとに、今年度予定している実証事業をご支援いただく際の「項目」、「金額」ご記入ください。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実証あたりの事業費規模は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万円（税抜）程度の上限を想定している。ただし、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ICT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候補企業と県庁による個別調整の状況を踏まえ、実際に支弁する金額を決定する。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3DBBEB6-5CB6-44A9-BBA0-238B18E24249}"/>
              </a:ext>
            </a:extLst>
          </p:cNvPr>
          <p:cNvSpPr/>
          <p:nvPr/>
        </p:nvSpPr>
        <p:spPr>
          <a:xfrm>
            <a:off x="200472" y="2564904"/>
            <a:ext cx="936104" cy="3672408"/>
          </a:xfrm>
          <a:prstGeom prst="rect">
            <a:avLst/>
          </a:prstGeom>
          <a:solidFill>
            <a:srgbClr val="45AB85">
              <a:alpha val="80000"/>
            </a:srgbClr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ja-JP" altLang="en-US" sz="1100" b="1" spc="-120" dirty="0">
                <a:latin typeface="Meiryo UI" panose="020B0604030504040204" pitchFamily="50" charset="-128"/>
                <a:ea typeface="Meiryo UI" panose="020B0604030504040204" pitchFamily="50" charset="-128"/>
              </a:rPr>
              <a:t>概算見積書</a:t>
            </a:r>
            <a:endParaRPr lang="en-US" altLang="ja-JP" sz="1100" b="1" spc="-12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defRPr/>
            </a:pPr>
            <a:r>
              <a:rPr lang="ja-JP" altLang="en-US" sz="1100" b="1" spc="-120" dirty="0">
                <a:latin typeface="Meiryo UI" panose="020B0604030504040204" pitchFamily="50" charset="-128"/>
                <a:ea typeface="Meiryo UI" panose="020B0604030504040204" pitchFamily="50" charset="-128"/>
              </a:rPr>
              <a:t>イメージ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94A2E47-8330-4083-95F7-5452995F1674}"/>
              </a:ext>
            </a:extLst>
          </p:cNvPr>
          <p:cNvSpPr/>
          <p:nvPr/>
        </p:nvSpPr>
        <p:spPr>
          <a:xfrm>
            <a:off x="1136576" y="2564904"/>
            <a:ext cx="8280920" cy="367240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553B3D63-8F59-4CA3-9D55-095F4E160E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800380"/>
              </p:ext>
            </p:extLst>
          </p:nvPr>
        </p:nvGraphicFramePr>
        <p:xfrm>
          <a:off x="1208584" y="2780928"/>
          <a:ext cx="8136112" cy="29644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390648451"/>
                    </a:ext>
                  </a:extLst>
                </a:gridCol>
                <a:gridCol w="6048000">
                  <a:extLst>
                    <a:ext uri="{9D8B030D-6E8A-4147-A177-3AD203B41FA5}">
                      <a16:colId xmlns:a16="http://schemas.microsoft.com/office/drawing/2014/main" val="3222204077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584492761"/>
                    </a:ext>
                  </a:extLst>
                </a:gridCol>
              </a:tblGrid>
              <a:tr h="216024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内訳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金額（税込）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030331"/>
                  </a:ext>
                </a:extLst>
              </a:tr>
              <a:tr h="755531">
                <a:tc vMerge="1"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１．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××××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ICT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ツール）の利用料</a:t>
                      </a:r>
                      <a:endParaRPr kumimoji="1" lang="en-US" altLang="ja-JP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（月額○○○○円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×2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か月）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100,000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132471"/>
                  </a:ext>
                </a:extLst>
              </a:tr>
              <a:tr h="755531">
                <a:tc vMerge="1"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２．実証期間の実装支援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サポート</a:t>
                      </a:r>
                      <a:endParaRPr kumimoji="1" lang="en-US" altLang="ja-JP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（技術者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名○○○○円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×8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×20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日）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500,000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2738"/>
                  </a:ext>
                </a:extLst>
              </a:tr>
              <a:tr h="747852">
                <a:tc vMerge="1"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３．運用マニュアル制作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300,000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8495969"/>
                  </a:ext>
                </a:extLst>
              </a:tr>
              <a:tr h="461715">
                <a:tc gridSpan="2">
                  <a:txBody>
                    <a:bodyPr/>
                    <a:lstStyle/>
                    <a:p>
                      <a:pPr algn="r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合計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kumimoji="1" lang="ja-JP" altLang="en-US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900,000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kumimoji="1" lang="en-US" altLang="ja-JP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839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2329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A85722-2A54-4808-BBC7-17325D17C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400" b="1" kern="100" dirty="0">
                <a:cs typeface="Times New Roman" panose="02020603050405020304" pitchFamily="18" charset="0"/>
              </a:rPr>
              <a:t>任意様式：見積書（作成ポイント）</a:t>
            </a:r>
            <a:br>
              <a:rPr lang="en-US" altLang="ja-JP" sz="2400" b="1" kern="100" dirty="0">
                <a:cs typeface="Times New Roman" panose="02020603050405020304" pitchFamily="18" charset="0"/>
              </a:rPr>
            </a:br>
            <a:r>
              <a:rPr lang="ja-JP" altLang="en-US" sz="2400" b="1" kern="100" dirty="0">
                <a:cs typeface="Times New Roman" panose="02020603050405020304" pitchFamily="18" charset="0"/>
              </a:rPr>
              <a:t>＜参考：本番稼働に伴う概算見積＞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C26ED60-989F-4771-892B-077CED67856F}"/>
              </a:ext>
            </a:extLst>
          </p:cNvPr>
          <p:cNvSpPr/>
          <p:nvPr/>
        </p:nvSpPr>
        <p:spPr>
          <a:xfrm>
            <a:off x="200472" y="908720"/>
            <a:ext cx="936104" cy="1584176"/>
          </a:xfrm>
          <a:prstGeom prst="rect">
            <a:avLst/>
          </a:prstGeom>
          <a:solidFill>
            <a:srgbClr val="45AB85">
              <a:alpha val="80000"/>
            </a:srgbClr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作成ポイント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D6ABED2-525B-4C47-BC1B-6F16D7051FFD}"/>
              </a:ext>
            </a:extLst>
          </p:cNvPr>
          <p:cNvSpPr/>
          <p:nvPr/>
        </p:nvSpPr>
        <p:spPr>
          <a:xfrm>
            <a:off x="1136576" y="908720"/>
            <a:ext cx="8280920" cy="158417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概算見積書は任意様式になりますが、見積書は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種類（「本実証概算見積」、「本番稼働に関する概算見積」）の作成をお願いします。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なお、</a:t>
            </a:r>
            <a:r>
              <a:rPr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「本番稼働に関する概算見積」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の作成に当たっては、以下の作成ポイントをご参照ください。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次の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項目の記載をお願いします</a:t>
            </a:r>
            <a:b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「宛先（宮崎県庁）」、「事業者名」、「実証事業名」、「本番稼働に関する概算見積内訳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b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の実証計画案をもとに、今年度予定している実証事業をご支援いただく際の「項目」、「金額」ご記入ください。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本番稼働の想定期間は、令和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年度（令和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月～令和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月）を想定しております。本番稼働に伴い想定される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ICT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ツール購入・利用料、</a:t>
            </a:r>
            <a:r>
              <a:rPr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ICT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ツール導入のための支援等の工数等、必要と思われる費用を計上ください。</a:t>
            </a: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3DBBEB6-5CB6-44A9-BBA0-238B18E24249}"/>
              </a:ext>
            </a:extLst>
          </p:cNvPr>
          <p:cNvSpPr/>
          <p:nvPr/>
        </p:nvSpPr>
        <p:spPr>
          <a:xfrm>
            <a:off x="200472" y="2564904"/>
            <a:ext cx="936104" cy="3672408"/>
          </a:xfrm>
          <a:prstGeom prst="rect">
            <a:avLst/>
          </a:prstGeom>
          <a:solidFill>
            <a:srgbClr val="45AB85">
              <a:alpha val="80000"/>
            </a:srgbClr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ja-JP" altLang="en-US" sz="1100" b="1" spc="-120" dirty="0">
                <a:latin typeface="Meiryo UI" panose="020B0604030504040204" pitchFamily="50" charset="-128"/>
                <a:ea typeface="Meiryo UI" panose="020B0604030504040204" pitchFamily="50" charset="-128"/>
              </a:rPr>
              <a:t>概算見積書</a:t>
            </a:r>
            <a:endParaRPr lang="en-US" altLang="ja-JP" sz="1100" b="1" spc="-12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defRPr/>
            </a:pPr>
            <a:r>
              <a:rPr lang="ja-JP" altLang="en-US" sz="1100" b="1" spc="-120" dirty="0">
                <a:latin typeface="Meiryo UI" panose="020B0604030504040204" pitchFamily="50" charset="-128"/>
                <a:ea typeface="Meiryo UI" panose="020B0604030504040204" pitchFamily="50" charset="-128"/>
              </a:rPr>
              <a:t>イメージ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94A2E47-8330-4083-95F7-5452995F1674}"/>
              </a:ext>
            </a:extLst>
          </p:cNvPr>
          <p:cNvSpPr/>
          <p:nvPr/>
        </p:nvSpPr>
        <p:spPr>
          <a:xfrm>
            <a:off x="1136576" y="2564904"/>
            <a:ext cx="8280920" cy="367240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553B3D63-8F59-4CA3-9D55-095F4E160E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049279"/>
              </p:ext>
            </p:extLst>
          </p:nvPr>
        </p:nvGraphicFramePr>
        <p:xfrm>
          <a:off x="1208584" y="2780928"/>
          <a:ext cx="8136112" cy="29868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390648451"/>
                    </a:ext>
                  </a:extLst>
                </a:gridCol>
                <a:gridCol w="6048000">
                  <a:extLst>
                    <a:ext uri="{9D8B030D-6E8A-4147-A177-3AD203B41FA5}">
                      <a16:colId xmlns:a16="http://schemas.microsoft.com/office/drawing/2014/main" val="3222204077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584492761"/>
                    </a:ext>
                  </a:extLst>
                </a:gridCol>
              </a:tblGrid>
              <a:tr h="144016"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内訳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金額（税込）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030331"/>
                  </a:ext>
                </a:extLst>
              </a:tr>
              <a:tr h="596191">
                <a:tc vMerge="1"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１．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××××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ICT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ツール）の利用料</a:t>
                      </a:r>
                      <a:endParaRPr kumimoji="1" lang="en-US" altLang="ja-JP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（月額○○○○円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×12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か月）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600,000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132471"/>
                  </a:ext>
                </a:extLst>
              </a:tr>
              <a:tr h="596191">
                <a:tc vMerge="1"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２．クラウドデータベースの構築支援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サポート</a:t>
                      </a:r>
                      <a:endParaRPr kumimoji="1" lang="en-US" altLang="ja-JP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（技術者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名○○○○円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×8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×60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日）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1,500,000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2738"/>
                  </a:ext>
                </a:extLst>
              </a:tr>
              <a:tr h="59619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050" b="1" dirty="0" err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．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アプリケーション作成支援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サポート</a:t>
                      </a:r>
                      <a:endParaRPr kumimoji="1" lang="en-US" altLang="ja-JP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（技術者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名○○○○円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×8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×60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日）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1,500,000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43922"/>
                  </a:ext>
                </a:extLst>
              </a:tr>
              <a:tr h="590132">
                <a:tc vMerge="1"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050" b="1" dirty="0" err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．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運用マニュアル制作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300,000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8495969"/>
                  </a:ext>
                </a:extLst>
              </a:tr>
              <a:tr h="364340">
                <a:tc gridSpan="2">
                  <a:txBody>
                    <a:bodyPr/>
                    <a:lstStyle/>
                    <a:p>
                      <a:pPr algn="r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合計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kumimoji="1" lang="ja-JP" altLang="en-US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3,900,000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kumimoji="1" lang="en-US" altLang="ja-JP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839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865169"/>
      </p:ext>
    </p:extLst>
  </p:cSld>
  <p:clrMapOvr>
    <a:masterClrMapping/>
  </p:clrMapOvr>
</p:sld>
</file>

<file path=ppt/theme/theme1.xml><?xml version="1.0" encoding="utf-8"?>
<a:theme xmlns:a="http://schemas.openxmlformats.org/drawingml/2006/main" name="qunie_format">
  <a:themeElements>
    <a:clrScheme name="QUNIE-Basic">
      <a:dk1>
        <a:srgbClr val="000000"/>
      </a:dk1>
      <a:lt1>
        <a:srgbClr val="FFFFFF"/>
      </a:lt1>
      <a:dk2>
        <a:srgbClr val="824BB0"/>
      </a:dk2>
      <a:lt2>
        <a:srgbClr val="A2A4A3"/>
      </a:lt2>
      <a:accent1>
        <a:srgbClr val="4B4B4B"/>
      </a:accent1>
      <a:accent2>
        <a:srgbClr val="780000"/>
      </a:accent2>
      <a:accent3>
        <a:srgbClr val="003C8C"/>
      </a:accent3>
      <a:accent4>
        <a:srgbClr val="73A5D2"/>
      </a:accent4>
      <a:accent5>
        <a:srgbClr val="78C8AA"/>
      </a:accent5>
      <a:accent6>
        <a:srgbClr val="DED79B"/>
      </a:accent6>
      <a:hlink>
        <a:srgbClr val="6E0073"/>
      </a:hlink>
      <a:folHlink>
        <a:srgbClr val="AF76B9"/>
      </a:folHlink>
    </a:clrScheme>
    <a:fontScheme name="ユーザー定義 Default">
      <a:majorFont>
        <a:latin typeface="Yu Gothic UI Semibold"/>
        <a:ea typeface="Yu Gothic UI Semibold"/>
        <a:cs typeface="ＭＳ Ｐゴシック"/>
      </a:majorFont>
      <a:minorFont>
        <a:latin typeface="Yu Gothic UI Semilight"/>
        <a:ea typeface="Yu Gothic UI Semilight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qunie_forma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nie_forma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nie_forma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nie_forma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nie_forma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nie_forma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nie_forma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nie_forma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nie_forma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nie_forma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nie_forma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nie_forma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5185__x5bb9_ xmlns="c780657c-0f52-42f1-a668-385d7b3acf9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61E82DED6D40A4080CCD3EFCBEF52E8" ma:contentTypeVersion="2" ma:contentTypeDescription="新しいドキュメントを作成します。" ma:contentTypeScope="" ma:versionID="39577182f9a5b08c740037ca58876e16">
  <xsd:schema xmlns:xsd="http://www.w3.org/2001/XMLSchema" xmlns:xs="http://www.w3.org/2001/XMLSchema" xmlns:p="http://schemas.microsoft.com/office/2006/metadata/properties" xmlns:ns2="c780657c-0f52-42f1-a668-385d7b3acf97" targetNamespace="http://schemas.microsoft.com/office/2006/metadata/properties" ma:root="true" ma:fieldsID="e84acaf4e2501cd88148b6f4d33b8d89" ns2:_="">
    <xsd:import namespace="c780657c-0f52-42f1-a668-385d7b3acf97"/>
    <xsd:element name="properties">
      <xsd:complexType>
        <xsd:sequence>
          <xsd:element name="documentManagement">
            <xsd:complexType>
              <xsd:all>
                <xsd:element ref="ns2:_x5185__x5bb9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80657c-0f52-42f1-a668-385d7b3acf97" elementFormDefault="qualified">
    <xsd:import namespace="http://schemas.microsoft.com/office/2006/documentManagement/types"/>
    <xsd:import namespace="http://schemas.microsoft.com/office/infopath/2007/PartnerControls"/>
    <xsd:element name="_x5185__x5bb9_" ma:index="1" nillable="true" ma:displayName="内容" ma:internalName="_x5185__x5bb9_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コンテンツ タイプ"/>
        <xsd:element ref="dc:title" minOccurs="0" maxOccurs="1" ma:index="0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F59531F-F5A4-4895-82EA-A9F07CD075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D27596-09FA-4A98-A740-E6467C0049D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780657c-0f52-42f1-a668-385d7b3acf9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69A1305-0CCF-4820-9F74-EC24C50B6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80657c-0f52-42f1-a668-385d7b3acf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57570</TotalTime>
  <Words>549</Words>
  <Application>Microsoft Office PowerPoint</Application>
  <PresentationFormat>A4 210 x 297 mm</PresentationFormat>
  <Paragraphs>49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Meiryo UI</vt:lpstr>
      <vt:lpstr>ＭＳ Ｐゴシック</vt:lpstr>
      <vt:lpstr>Yu Gothic UI Semibold</vt:lpstr>
      <vt:lpstr>Yu Gothic UI Semilight</vt:lpstr>
      <vt:lpstr>Arial</vt:lpstr>
      <vt:lpstr>Calibri</vt:lpstr>
      <vt:lpstr>Times New Roman</vt:lpstr>
      <vt:lpstr>qunie_format</vt:lpstr>
      <vt:lpstr>任意様式：見積書（作成ポイント） ＜本実証概算見積＞</vt:lpstr>
      <vt:lpstr>任意様式：見積書（作成ポイント） ＜参考：本番稼働に伴う概算見積＞</vt:lpstr>
    </vt:vector>
  </TitlesOfParts>
  <Company>QUNIE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Kashima, Miyoko</dc:creator>
  <cp:lastModifiedBy>Miyake, Shunsuke</cp:lastModifiedBy>
  <cp:revision>1619</cp:revision>
  <cp:lastPrinted>2024-07-17T06:22:25Z</cp:lastPrinted>
  <dcterms:created xsi:type="dcterms:W3CDTF">2009-06-26T09:45:45Z</dcterms:created>
  <dcterms:modified xsi:type="dcterms:W3CDTF">2024-07-28T23:38:05Z</dcterms:modified>
</cp:coreProperties>
</file>