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4"/>
  </p:sldMasterIdLst>
  <p:notesMasterIdLst>
    <p:notesMasterId r:id="rId7"/>
  </p:notesMasterIdLst>
  <p:handoutMasterIdLst>
    <p:handoutMasterId r:id="rId8"/>
  </p:handoutMasterIdLst>
  <p:sldIdLst>
    <p:sldId id="554" r:id="rId5"/>
    <p:sldId id="622" r:id="rId6"/>
  </p:sldIdLst>
  <p:sldSz cx="12192000" cy="6858000"/>
  <p:notesSz cx="6807200" cy="99393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amada, Katsuto" initials="" lastIdx="1" clrIdx="0"/>
  <p:cmAuthor id="2" name="Matsuda, Yoshihisa" initials="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4B4B"/>
    <a:srgbClr val="045890"/>
    <a:srgbClr val="FFFFFF"/>
    <a:srgbClr val="CCECFF"/>
    <a:srgbClr val="002060"/>
    <a:srgbClr val="2180FF"/>
    <a:srgbClr val="000000"/>
    <a:srgbClr val="FFFF00"/>
    <a:srgbClr val="45AB85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6" autoAdjust="0"/>
    <p:restoredTop sz="95874" autoAdjust="0"/>
  </p:normalViewPr>
  <p:slideViewPr>
    <p:cSldViewPr>
      <p:cViewPr>
        <p:scale>
          <a:sx n="114" d="100"/>
          <a:sy n="114" d="100"/>
        </p:scale>
        <p:origin x="108" y="-3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-1380"/>
    </p:cViewPr>
  </p:sorterViewPr>
  <p:notesViewPr>
    <p:cSldViewPr>
      <p:cViewPr varScale="1">
        <p:scale>
          <a:sx n="59" d="100"/>
          <a:sy n="59" d="100"/>
        </p:scale>
        <p:origin x="-2556" y="-78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FFD63C4C-59E0-43CC-A236-0EAA8E29957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C9D5B04D-876E-4140-A288-6937EC258AE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86164619-79C6-44E3-A911-9D7366DBB7B6}" type="datetime1">
              <a:rPr lang="ja-JP" altLang="en-US"/>
              <a:pPr>
                <a:defRPr/>
              </a:pPr>
              <a:t>2025/4/11</a:t>
            </a:fld>
            <a:endParaRPr lang="ja-JP" altLang="en-US" dirty="0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264A34DD-7A56-449C-BD8A-D45C4E481C9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2CE90C57-A3F7-452D-A434-15DAFF2D108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E1B4ED8-CF1A-4BC2-8C03-D21FACEA9CA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3A61CCFD-5E35-4462-8CCB-D00D6CC82F7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AC713A9F-C679-4DC3-BC94-B2585CDF5AC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02863C5D-C2D7-4146-BE7B-6474A1908A40}" type="datetime1">
              <a:rPr lang="ja-JP" altLang="en-US"/>
              <a:pPr>
                <a:defRPr/>
              </a:pPr>
              <a:t>2025/4/11</a:t>
            </a:fld>
            <a:endParaRPr lang="ja-JP" altLang="en-US" dirty="0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99327D24-7FB7-4440-8948-3D71A102B05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305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 dirty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3321341C-0979-4EBA-8EC8-0E8E8B5F21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581CD0F8-83B2-481E-9E5F-70D23F3A88E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11924BDB-C137-4502-BB04-FA1B9D3796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55E7E22-911A-4F9B-B6A7-B2D5052E0EA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>
            <a:extLst>
              <a:ext uri="{FF2B5EF4-FFF2-40B4-BE49-F238E27FC236}">
                <a16:creationId xmlns:a16="http://schemas.microsoft.com/office/drawing/2014/main" id="{BC1EE6AF-5BF2-44BC-8785-532BD814847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279" y="7"/>
            <a:ext cx="1811216" cy="645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3094895" y="1308100"/>
            <a:ext cx="8253046" cy="596900"/>
          </a:xfrm>
          <a:prstGeom prst="rect">
            <a:avLst/>
          </a:prstGeom>
        </p:spPr>
        <p:txBody>
          <a:bodyPr lIns="83973" tIns="41987" rIns="83973" bIns="41987"/>
          <a:lstStyle>
            <a:lvl1pPr>
              <a:defRPr sz="2462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lang="ja-JP" altLang="en-US" dirty="0"/>
              <a:t>マスタ</a:t>
            </a:r>
            <a:r>
              <a:rPr lang="en-US" altLang="ja-JP" dirty="0"/>
              <a:t> </a:t>
            </a:r>
            <a:r>
              <a:rPr lang="ja-JP" altLang="en-US" dirty="0"/>
              <a:t>タイトルの書式設定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3094895" y="2743200"/>
            <a:ext cx="8253046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83973" tIns="41987" rIns="83973" bIns="41987" numCol="1" anchor="t" anchorCtr="0" compatLnSpc="1">
            <a:prstTxWarp prst="textNoShape">
              <a:avLst/>
            </a:prstTxWarp>
          </a:bodyPr>
          <a:lstStyle>
            <a:lvl1pPr marL="0" indent="0">
              <a:buFont typeface="ＭＳ Ｐゴシック" pitchFamily="-109" charset="-128"/>
              <a:buNone/>
              <a:defRPr sz="2954">
                <a:solidFill>
                  <a:srgbClr val="4B4B4B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lang="ja-JP" altLang="en-US" dirty="0"/>
              <a:t>マスタ</a:t>
            </a:r>
            <a:r>
              <a:rPr lang="en-US" altLang="ja-JP" dirty="0"/>
              <a:t> </a:t>
            </a:r>
            <a:r>
              <a:rPr lang="ja-JP" altLang="en-US" dirty="0"/>
              <a:t>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047011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5">
            <a:extLst>
              <a:ext uri="{FF2B5EF4-FFF2-40B4-BE49-F238E27FC236}">
                <a16:creationId xmlns:a16="http://schemas.microsoft.com/office/drawing/2014/main" id="{D4823761-6ADE-49CC-82FD-4D59142289A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3389320"/>
            <a:ext cx="12192000" cy="39687"/>
          </a:xfrm>
          <a:prstGeom prst="rect">
            <a:avLst/>
          </a:prstGeom>
          <a:solidFill>
            <a:srgbClr val="824BB0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 sz="2954"/>
          </a:p>
        </p:txBody>
      </p:sp>
    </p:spTree>
    <p:extLst>
      <p:ext uri="{BB962C8B-B14F-4D97-AF65-F5344CB8AC3E}">
        <p14:creationId xmlns:p14="http://schemas.microsoft.com/office/powerpoint/2010/main" val="3301255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4">
            <a:extLst>
              <a:ext uri="{FF2B5EF4-FFF2-40B4-BE49-F238E27FC236}">
                <a16:creationId xmlns:a16="http://schemas.microsoft.com/office/drawing/2014/main" id="{5BB014BE-7928-464B-90A2-459990CE231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" y="765182"/>
            <a:ext cx="9790724" cy="7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7">
            <a:extLst>
              <a:ext uri="{FF2B5EF4-FFF2-40B4-BE49-F238E27FC236}">
                <a16:creationId xmlns:a16="http://schemas.microsoft.com/office/drawing/2014/main" id="{EFEFDEA6-3396-49F9-9504-D7413A38868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0316310" y="7"/>
            <a:ext cx="1500554" cy="811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7417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7">
            <a:extLst>
              <a:ext uri="{FF2B5EF4-FFF2-40B4-BE49-F238E27FC236}">
                <a16:creationId xmlns:a16="http://schemas.microsoft.com/office/drawing/2014/main" id="{31267EC3-6C84-4E9B-A7B1-AC4528F9AA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0316310" y="7"/>
            <a:ext cx="1500554" cy="811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5149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2">
            <a:extLst>
              <a:ext uri="{FF2B5EF4-FFF2-40B4-BE49-F238E27FC236}">
                <a16:creationId xmlns:a16="http://schemas.microsoft.com/office/drawing/2014/main" id="{8E07A024-0348-4F2B-A4D3-C4DFA888CD3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280" y="0"/>
            <a:ext cx="1733062" cy="617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93841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8577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4">
            <a:extLst>
              <a:ext uri="{FF2B5EF4-FFF2-40B4-BE49-F238E27FC236}">
                <a16:creationId xmlns:a16="http://schemas.microsoft.com/office/drawing/2014/main" id="{ABD94C8C-E5BD-4E26-AEA0-04D025A5868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" y="765182"/>
            <a:ext cx="9790724" cy="7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タイトル 1"/>
          <p:cNvSpPr>
            <a:spLocks noGrp="1"/>
          </p:cNvSpPr>
          <p:nvPr>
            <p:ph type="title"/>
          </p:nvPr>
        </p:nvSpPr>
        <p:spPr>
          <a:xfrm>
            <a:off x="375141" y="365126"/>
            <a:ext cx="11441723" cy="446088"/>
          </a:xfrm>
          <a:prstGeom prst="rect">
            <a:avLst/>
          </a:prstGeom>
        </p:spPr>
        <p:txBody>
          <a:bodyPr anchor="b"/>
          <a:lstStyle>
            <a:lvl1pPr>
              <a:defRPr sz="2462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1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75141" y="980728"/>
            <a:ext cx="11441723" cy="864096"/>
          </a:xfrm>
          <a:prstGeom prst="rect">
            <a:avLst/>
          </a:prstGeom>
        </p:spPr>
        <p:txBody>
          <a:bodyPr/>
          <a:lstStyle>
            <a:lvl1pPr marL="342900" indent="-342900">
              <a:buFont typeface="Wingdings" panose="05000000000000000000" pitchFamily="2" charset="2"/>
              <a:buChar char="n"/>
              <a:defRPr sz="1969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 sz="1723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defRPr sz="1477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defRPr sz="1354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defRPr sz="1108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/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93964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プレースホルダー 2"/>
          <p:cNvSpPr>
            <a:spLocks noGrp="1"/>
          </p:cNvSpPr>
          <p:nvPr>
            <p:ph type="body" sz="quarter" idx="10" hasCustomPrompt="1"/>
          </p:nvPr>
        </p:nvSpPr>
        <p:spPr>
          <a:xfrm>
            <a:off x="6096004" y="4869160"/>
            <a:ext cx="5714100" cy="1444192"/>
          </a:xfrm>
          <a:prstGeom prst="rect">
            <a:avLst/>
          </a:prstGeom>
        </p:spPr>
        <p:txBody>
          <a:bodyPr anchor="b"/>
          <a:lstStyle>
            <a:lvl1pPr marL="0" indent="0" algn="r">
              <a:spcBef>
                <a:spcPts val="1231"/>
              </a:spcBef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lang="ja-JP" altLang="en-US" dirty="0"/>
              <a:t>宮崎県デジタル推進課</a:t>
            </a:r>
            <a:r>
              <a:rPr lang="en-US" altLang="ja-JP" dirty="0"/>
              <a:t>×</a:t>
            </a:r>
            <a:r>
              <a:rPr lang="ja-JP" altLang="en-US" dirty="0"/>
              <a:t>株式会社クニエ</a:t>
            </a:r>
          </a:p>
        </p:txBody>
      </p:sp>
      <p:sp>
        <p:nvSpPr>
          <p:cNvPr id="2" name="テキスト プレースホルダー 2">
            <a:extLst>
              <a:ext uri="{FF2B5EF4-FFF2-40B4-BE49-F238E27FC236}">
                <a16:creationId xmlns:a16="http://schemas.microsoft.com/office/drawing/2014/main" id="{230D58B2-4F3E-792C-48C2-2950D60F849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405403" y="332656"/>
            <a:ext cx="443125" cy="36004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1231"/>
              </a:spcBef>
              <a:buNone/>
              <a:defRPr sz="2215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lang="en-US" altLang="ja-JP" dirty="0"/>
              <a:t>×</a:t>
            </a:r>
            <a:endParaRPr lang="ja-JP" altLang="en-US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031E285A-DCE1-47F0-B261-877E906321B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37888" y="188640"/>
            <a:ext cx="1018752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AE43018A-A222-C285-E795-E62A87E1AAA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616280" y="188640"/>
            <a:ext cx="1763077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664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4">
            <a:extLst>
              <a:ext uri="{FF2B5EF4-FFF2-40B4-BE49-F238E27FC236}">
                <a16:creationId xmlns:a16="http://schemas.microsoft.com/office/drawing/2014/main" id="{D46E89A0-0951-43D3-9BBB-F972A3D3B0A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9483" y="996950"/>
            <a:ext cx="2258646" cy="129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図 5">
            <a:extLst>
              <a:ext uri="{FF2B5EF4-FFF2-40B4-BE49-F238E27FC236}">
                <a16:creationId xmlns:a16="http://schemas.microsoft.com/office/drawing/2014/main" id="{8DF88A87-7DAE-4EED-9084-730E3A8CAD2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634" y="6270632"/>
            <a:ext cx="2629877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4">
            <a:extLst>
              <a:ext uri="{FF2B5EF4-FFF2-40B4-BE49-F238E27FC236}">
                <a16:creationId xmlns:a16="http://schemas.microsoft.com/office/drawing/2014/main" id="{9DE15256-F812-41FD-9413-FC40920D76E0}"/>
              </a:ext>
            </a:extLst>
          </p:cNvPr>
          <p:cNvPicPr>
            <a:picLocks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8356" y="3703638"/>
            <a:ext cx="9790722" cy="36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プレースホルダー 2"/>
          <p:cNvSpPr>
            <a:spLocks noGrp="1"/>
          </p:cNvSpPr>
          <p:nvPr>
            <p:ph type="body" sz="quarter" idx="10"/>
          </p:nvPr>
        </p:nvSpPr>
        <p:spPr>
          <a:xfrm>
            <a:off x="7888521" y="4323561"/>
            <a:ext cx="3921582" cy="1444192"/>
          </a:xfrm>
          <a:prstGeom prst="rect">
            <a:avLst/>
          </a:prstGeom>
        </p:spPr>
        <p:txBody>
          <a:bodyPr/>
          <a:lstStyle>
            <a:lvl1pPr marL="0" indent="0" algn="r">
              <a:spcBef>
                <a:spcPts val="1231"/>
              </a:spcBef>
              <a:buNone/>
              <a:defRPr sz="2462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8" name="タイトル 3"/>
          <p:cNvSpPr>
            <a:spLocks noGrp="1"/>
          </p:cNvSpPr>
          <p:nvPr>
            <p:ph type="title"/>
          </p:nvPr>
        </p:nvSpPr>
        <p:spPr>
          <a:xfrm>
            <a:off x="1677706" y="3150460"/>
            <a:ext cx="10132396" cy="1143000"/>
          </a:xfrm>
          <a:prstGeom prst="rect">
            <a:avLst/>
          </a:prstGeom>
        </p:spPr>
        <p:txBody>
          <a:bodyPr anchor="t"/>
          <a:lstStyle>
            <a:lvl1pPr>
              <a:lnSpc>
                <a:spcPts val="4923"/>
              </a:lnSpc>
              <a:spcBef>
                <a:spcPts val="0"/>
              </a:spcBef>
              <a:defRPr sz="3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825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E5DFEED-7D7A-45BF-A585-0007A1C6D183}"/>
              </a:ext>
            </a:extLst>
          </p:cNvPr>
          <p:cNvSpPr/>
          <p:nvPr userDrawn="1"/>
        </p:nvSpPr>
        <p:spPr>
          <a:xfrm>
            <a:off x="3" y="6553200"/>
            <a:ext cx="12215446" cy="3317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 sz="2954"/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3DCD1CA6-2991-40E8-AE3F-C3F058EC2B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53200"/>
            <a:ext cx="12192000" cy="304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defRPr/>
            </a:pPr>
            <a:endParaRPr lang="ja-JP" altLang="en-US" sz="2954"/>
          </a:p>
        </p:txBody>
      </p:sp>
      <p:sp>
        <p:nvSpPr>
          <p:cNvPr id="1029" name="Text Box 6">
            <a:extLst>
              <a:ext uri="{FF2B5EF4-FFF2-40B4-BE49-F238E27FC236}">
                <a16:creationId xmlns:a16="http://schemas.microsoft.com/office/drawing/2014/main" id="{4891D46E-CB5F-4E58-9A1F-8ECAE4AA80EA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11443679" y="6553207"/>
            <a:ext cx="685801" cy="315913"/>
          </a:xfrm>
          <a:prstGeom prst="rect">
            <a:avLst/>
          </a:prstGeom>
          <a:noFill/>
          <a:ln>
            <a:noFill/>
          </a:ln>
        </p:spPr>
        <p:txBody>
          <a:bodyPr lIns="112521" tIns="56261" rIns="112521" bIns="56261" anchor="ctr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>
              <a:defRPr/>
            </a:pPr>
            <a:fld id="{7EEB4D8E-225E-43DF-8395-C29A7C185961}" type="slidenum">
              <a:rPr kumimoji="0" lang="en-US" altLang="ja-JP" sz="1231" smtClean="0"/>
              <a:pPr algn="r">
                <a:defRPr/>
              </a:pPr>
              <a:t>‹#›</a:t>
            </a:fld>
            <a:endParaRPr kumimoji="0" lang="en-US" altLang="ja-JP" sz="1723" b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40" r:id="rId1"/>
    <p:sldLayoutId id="2147485341" r:id="rId2"/>
    <p:sldLayoutId id="2147485342" r:id="rId3"/>
    <p:sldLayoutId id="2147485343" r:id="rId4"/>
    <p:sldLayoutId id="2147485344" r:id="rId5"/>
    <p:sldLayoutId id="2147485339" r:id="rId6"/>
    <p:sldLayoutId id="2147485345" r:id="rId7"/>
    <p:sldLayoutId id="2147485348" r:id="rId8"/>
    <p:sldLayoutId id="2147485347" r:id="rId9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2954">
          <a:solidFill>
            <a:srgbClr val="4B4B4B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2954">
          <a:solidFill>
            <a:srgbClr val="4B4B4B"/>
          </a:solidFill>
          <a:latin typeface="Yu Gothic UI Semibold" panose="020B0700000000000000" pitchFamily="50" charset="-128"/>
          <a:ea typeface="Yu Gothic UI Semibold" panose="020B0700000000000000" pitchFamily="50" charset="-128"/>
          <a:cs typeface="ＭＳ Ｐゴシック" pitchFamily="-109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2954">
          <a:solidFill>
            <a:srgbClr val="4B4B4B"/>
          </a:solidFill>
          <a:latin typeface="Yu Gothic UI Semibold" panose="020B0700000000000000" pitchFamily="50" charset="-128"/>
          <a:ea typeface="Yu Gothic UI Semibold" panose="020B0700000000000000" pitchFamily="50" charset="-128"/>
          <a:cs typeface="ＭＳ Ｐゴシック" pitchFamily="-109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2954">
          <a:solidFill>
            <a:srgbClr val="4B4B4B"/>
          </a:solidFill>
          <a:latin typeface="Yu Gothic UI Semibold" panose="020B0700000000000000" pitchFamily="50" charset="-128"/>
          <a:ea typeface="Yu Gothic UI Semibold" panose="020B0700000000000000" pitchFamily="50" charset="-128"/>
          <a:cs typeface="ＭＳ Ｐゴシック" pitchFamily="-109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2954">
          <a:solidFill>
            <a:srgbClr val="4B4B4B"/>
          </a:solidFill>
          <a:latin typeface="Yu Gothic UI Semibold" panose="020B0700000000000000" pitchFamily="50" charset="-128"/>
          <a:ea typeface="Yu Gothic UI Semibold" panose="020B0700000000000000" pitchFamily="50" charset="-128"/>
          <a:cs typeface="ＭＳ Ｐゴシック" pitchFamily="-109" charset="-128"/>
        </a:defRPr>
      </a:lvl5pPr>
      <a:lvl6pPr marL="562718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2708">
          <a:solidFill>
            <a:srgbClr val="4B4B4B"/>
          </a:solidFill>
          <a:latin typeface="Arial" pitchFamily="-109" charset="0"/>
          <a:ea typeface="ＭＳ Ｐゴシック" pitchFamily="-109" charset="-128"/>
          <a:cs typeface="ＭＳ Ｐゴシック" pitchFamily="-109" charset="-128"/>
        </a:defRPr>
      </a:lvl6pPr>
      <a:lvl7pPr marL="1125437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2708">
          <a:solidFill>
            <a:srgbClr val="4B4B4B"/>
          </a:solidFill>
          <a:latin typeface="Arial" pitchFamily="-109" charset="0"/>
          <a:ea typeface="ＭＳ Ｐゴシック" pitchFamily="-109" charset="-128"/>
          <a:cs typeface="ＭＳ Ｐゴシック" pitchFamily="-109" charset="-128"/>
        </a:defRPr>
      </a:lvl7pPr>
      <a:lvl8pPr marL="1688155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2708">
          <a:solidFill>
            <a:srgbClr val="4B4B4B"/>
          </a:solidFill>
          <a:latin typeface="Arial" pitchFamily="-109" charset="0"/>
          <a:ea typeface="ＭＳ Ｐゴシック" pitchFamily="-109" charset="-128"/>
          <a:cs typeface="ＭＳ Ｐゴシック" pitchFamily="-109" charset="-128"/>
        </a:defRPr>
      </a:lvl8pPr>
      <a:lvl9pPr marL="2250874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2708">
          <a:solidFill>
            <a:srgbClr val="4B4B4B"/>
          </a:solidFill>
          <a:latin typeface="Arial" pitchFamily="-109" charset="0"/>
          <a:ea typeface="ＭＳ Ｐゴシック" pitchFamily="-109" charset="-128"/>
          <a:cs typeface="ＭＳ Ｐゴシック" pitchFamily="-109" charset="-128"/>
        </a:defRPr>
      </a:lvl9pPr>
    </p:titleStyle>
    <p:bodyStyle>
      <a:lvl1pPr marL="422039" indent="-422039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ＭＳ Ｐゴシック" panose="020B0600070205080204" pitchFamily="50" charset="-128"/>
        <a:buChar char="■"/>
        <a:defRPr kumimoji="1">
          <a:solidFill>
            <a:srgbClr val="505050"/>
          </a:solidFill>
          <a:latin typeface="+mn-lt"/>
          <a:ea typeface="+mn-ea"/>
          <a:cs typeface="+mn-cs"/>
        </a:defRPr>
      </a:lvl1pPr>
      <a:lvl2pPr marL="914418" indent="-3517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defRPr kumimoji="1" sz="1969">
          <a:solidFill>
            <a:srgbClr val="505050"/>
          </a:solidFill>
          <a:latin typeface="+mn-lt"/>
          <a:ea typeface="+mn-ea"/>
        </a:defRPr>
      </a:lvl2pPr>
      <a:lvl3pPr marL="1406796" indent="-28136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ＭＳ Ｐゴシック" panose="020B0600070205080204" pitchFamily="50" charset="-128"/>
        <a:buChar char="■"/>
        <a:defRPr kumimoji="1" sz="1723">
          <a:solidFill>
            <a:srgbClr val="505050"/>
          </a:solidFill>
          <a:latin typeface="+mn-lt"/>
          <a:ea typeface="+mn-ea"/>
        </a:defRPr>
      </a:lvl3pPr>
      <a:lvl4pPr marL="1969515" indent="-28136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defRPr kumimoji="1" sz="1477">
          <a:solidFill>
            <a:srgbClr val="505050"/>
          </a:solidFill>
          <a:latin typeface="+mn-lt"/>
          <a:ea typeface="+mn-ea"/>
        </a:defRPr>
      </a:lvl4pPr>
      <a:lvl5pPr marL="2532233" indent="-28136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ＭＳ Ｐゴシック" panose="020B0600070205080204" pitchFamily="50" charset="-128"/>
        <a:defRPr kumimoji="1" sz="1231">
          <a:solidFill>
            <a:srgbClr val="505050"/>
          </a:solidFill>
          <a:latin typeface="+mn-lt"/>
          <a:ea typeface="+mn-ea"/>
        </a:defRPr>
      </a:lvl5pPr>
      <a:lvl6pPr marL="3094951" indent="-281360" algn="l" rtl="0" fontAlgn="base">
        <a:lnSpc>
          <a:spcPct val="90000"/>
        </a:lnSpc>
        <a:spcBef>
          <a:spcPct val="20000"/>
        </a:spcBef>
        <a:spcAft>
          <a:spcPct val="0"/>
        </a:spcAft>
        <a:buFont typeface="ＭＳ Ｐゴシック" pitchFamily="-109" charset="-128"/>
        <a:defRPr sz="1231">
          <a:solidFill>
            <a:srgbClr val="505050"/>
          </a:solidFill>
          <a:latin typeface="+mn-lt"/>
          <a:ea typeface="+mn-ea"/>
        </a:defRPr>
      </a:lvl6pPr>
      <a:lvl7pPr marL="3657671" indent="-281360" algn="l" rtl="0" fontAlgn="base">
        <a:lnSpc>
          <a:spcPct val="90000"/>
        </a:lnSpc>
        <a:spcBef>
          <a:spcPct val="20000"/>
        </a:spcBef>
        <a:spcAft>
          <a:spcPct val="0"/>
        </a:spcAft>
        <a:buFont typeface="ＭＳ Ｐゴシック" pitchFamily="-109" charset="-128"/>
        <a:defRPr sz="1231">
          <a:solidFill>
            <a:srgbClr val="505050"/>
          </a:solidFill>
          <a:latin typeface="+mn-lt"/>
          <a:ea typeface="+mn-ea"/>
        </a:defRPr>
      </a:lvl7pPr>
      <a:lvl8pPr marL="4220389" indent="-281360" algn="l" rtl="0" fontAlgn="base">
        <a:lnSpc>
          <a:spcPct val="90000"/>
        </a:lnSpc>
        <a:spcBef>
          <a:spcPct val="20000"/>
        </a:spcBef>
        <a:spcAft>
          <a:spcPct val="0"/>
        </a:spcAft>
        <a:buFont typeface="ＭＳ Ｐゴシック" pitchFamily="-109" charset="-128"/>
        <a:defRPr sz="1231">
          <a:solidFill>
            <a:srgbClr val="505050"/>
          </a:solidFill>
          <a:latin typeface="+mn-lt"/>
          <a:ea typeface="+mn-ea"/>
        </a:defRPr>
      </a:lvl8pPr>
      <a:lvl9pPr marL="4783107" indent="-281360" algn="l" rtl="0" fontAlgn="base">
        <a:lnSpc>
          <a:spcPct val="90000"/>
        </a:lnSpc>
        <a:spcBef>
          <a:spcPct val="20000"/>
        </a:spcBef>
        <a:spcAft>
          <a:spcPct val="0"/>
        </a:spcAft>
        <a:buFont typeface="ＭＳ Ｐゴシック" pitchFamily="-109" charset="-128"/>
        <a:defRPr sz="1231">
          <a:solidFill>
            <a:srgbClr val="50505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562718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62718" algn="l" defTabSz="562718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125437" algn="l" defTabSz="562718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688155" algn="l" defTabSz="562718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4pPr>
      <a:lvl5pPr marL="2250874" algn="l" defTabSz="562718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5pPr>
      <a:lvl6pPr marL="2813593" algn="l" defTabSz="562718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6pPr>
      <a:lvl7pPr marL="3376311" algn="l" defTabSz="562718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7pPr>
      <a:lvl8pPr marL="3939029" algn="l" defTabSz="562718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8pPr>
      <a:lvl9pPr marL="4501748" algn="l" defTabSz="562718" rtl="0" eaLnBrk="1" latinLnBrk="0" hangingPunct="1"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C26ED60-989F-4771-892B-077CED67856F}"/>
              </a:ext>
            </a:extLst>
          </p:cNvPr>
          <p:cNvSpPr/>
          <p:nvPr/>
        </p:nvSpPr>
        <p:spPr>
          <a:xfrm>
            <a:off x="119336" y="1340768"/>
            <a:ext cx="1224000" cy="1728000"/>
          </a:xfrm>
          <a:prstGeom prst="rect">
            <a:avLst/>
          </a:prstGeom>
          <a:solidFill>
            <a:srgbClr val="045890">
              <a:alpha val="80000"/>
            </a:srgbClr>
          </a:solidFill>
          <a:ln w="6350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要領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D6ABED2-525B-4C47-BC1B-6F16D7051FFD}"/>
              </a:ext>
            </a:extLst>
          </p:cNvPr>
          <p:cNvSpPr/>
          <p:nvPr/>
        </p:nvSpPr>
        <p:spPr>
          <a:xfrm>
            <a:off x="1343472" y="1340768"/>
            <a:ext cx="10584000" cy="1728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1400" dirty="0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以下内容を踏まえ、</a:t>
            </a:r>
            <a:r>
              <a:rPr lang="ja-JP" altLang="en-US" sz="1400" b="1" dirty="0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「本実証見積書」</a:t>
            </a:r>
            <a:r>
              <a:rPr lang="ja-JP" altLang="en-US" sz="1400" dirty="0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の作成をお願いします。</a:t>
            </a:r>
            <a:endParaRPr lang="en-US" altLang="ja-JP" sz="1400" dirty="0">
              <a:solidFill>
                <a:srgbClr val="4B4B4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/>
            </a:pPr>
            <a:endParaRPr lang="en-US" altLang="ja-JP" sz="1400" dirty="0">
              <a:solidFill>
                <a:srgbClr val="4B4B4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11018" indent="-211018">
              <a:buFont typeface="Arial" panose="020B0604020202020204" pitchFamily="34" charset="0"/>
              <a:buChar char="•"/>
              <a:defRPr/>
            </a:pPr>
            <a:r>
              <a:rPr lang="ja-JP" altLang="en-US" sz="1400" dirty="0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本実証見積では、①宛先（宮崎県庁宛）、②御社名、③実証事業名、④本実証見積額（内訳含む）の</a:t>
            </a:r>
            <a:r>
              <a:rPr lang="en-US" altLang="ja-JP" sz="1400" dirty="0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1400" dirty="0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点を記入ください。</a:t>
            </a:r>
            <a:br>
              <a:rPr lang="en-US" altLang="ja-JP" sz="1400" dirty="0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endParaRPr lang="en-US" altLang="ja-JP" sz="1400" dirty="0">
              <a:solidFill>
                <a:srgbClr val="4B4B4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11018" indent="-211018">
              <a:buFont typeface="Arial" panose="020B0604020202020204" pitchFamily="34" charset="0"/>
              <a:buChar char="•"/>
              <a:defRPr/>
            </a:pPr>
            <a:r>
              <a:rPr lang="en-US" altLang="ja-JP" sz="1400" b="1" u="sng" dirty="0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400" b="1" u="sng" dirty="0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実証事業あたりの予算規模は</a:t>
            </a:r>
            <a:r>
              <a:rPr lang="en-US" altLang="ja-JP" sz="1400" b="1" u="sng" dirty="0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100</a:t>
            </a:r>
            <a:r>
              <a:rPr lang="ja-JP" altLang="en-US" sz="1400" b="1" u="sng" dirty="0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万円（税抜）程度の上限を想定</a:t>
            </a:r>
            <a:r>
              <a:rPr lang="ja-JP" altLang="en-US" sz="1400" dirty="0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しています。</a:t>
            </a:r>
            <a:br>
              <a:rPr lang="en-US" altLang="ja-JP" sz="1400" dirty="0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1400" dirty="0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400" b="1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ただし、本予算は限度額を設けているものではありません。実態に即し、必要な場合はこれを超えるものを認めます。</a:t>
            </a:r>
            <a:endParaRPr lang="ja-JP" altLang="en-US" sz="1400" dirty="0">
              <a:solidFill>
                <a:srgbClr val="4B4B4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3DBBEB6-5CB6-44A9-BBA0-238B18E24249}"/>
              </a:ext>
            </a:extLst>
          </p:cNvPr>
          <p:cNvSpPr/>
          <p:nvPr/>
        </p:nvSpPr>
        <p:spPr>
          <a:xfrm>
            <a:off x="119336" y="3140968"/>
            <a:ext cx="1224000" cy="3600000"/>
          </a:xfrm>
          <a:prstGeom prst="rect">
            <a:avLst/>
          </a:prstGeom>
          <a:solidFill>
            <a:srgbClr val="045890">
              <a:alpha val="80000"/>
            </a:srgbClr>
          </a:solidFill>
          <a:ln w="6350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本実証見積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内訳イメージ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C94A2E47-8330-4083-95F7-5452995F1674}"/>
              </a:ext>
            </a:extLst>
          </p:cNvPr>
          <p:cNvSpPr/>
          <p:nvPr/>
        </p:nvSpPr>
        <p:spPr>
          <a:xfrm>
            <a:off x="1343472" y="3141368"/>
            <a:ext cx="10584000" cy="3600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1400" dirty="0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ご提出いただく提案内容等（様式</a:t>
            </a:r>
            <a:r>
              <a:rPr lang="en-US" altLang="ja-JP" sz="1400" dirty="0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400" dirty="0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1400" dirty="0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1400" dirty="0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）を基に、実証事業で実施する項目ごとに、「内訳」と「金額」ご記入ください。</a:t>
            </a:r>
            <a:endParaRPr lang="en-US" altLang="ja-JP" sz="1400" dirty="0">
              <a:solidFill>
                <a:srgbClr val="4B4B4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表 15">
            <a:extLst>
              <a:ext uri="{FF2B5EF4-FFF2-40B4-BE49-F238E27FC236}">
                <a16:creationId xmlns:a16="http://schemas.microsoft.com/office/drawing/2014/main" id="{553B3D63-8F59-4CA3-9D55-095F4E160E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8294661"/>
              </p:ext>
            </p:extLst>
          </p:nvPr>
        </p:nvGraphicFramePr>
        <p:xfrm>
          <a:off x="1415480" y="3501008"/>
          <a:ext cx="10296000" cy="30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000">
                  <a:extLst>
                    <a:ext uri="{9D8B030D-6E8A-4147-A177-3AD203B41FA5}">
                      <a16:colId xmlns:a16="http://schemas.microsoft.com/office/drawing/2014/main" val="2390648451"/>
                    </a:ext>
                  </a:extLst>
                </a:gridCol>
                <a:gridCol w="7488000">
                  <a:extLst>
                    <a:ext uri="{9D8B030D-6E8A-4147-A177-3AD203B41FA5}">
                      <a16:colId xmlns:a16="http://schemas.microsoft.com/office/drawing/2014/main" val="3222204077"/>
                    </a:ext>
                  </a:extLst>
                </a:gridCol>
                <a:gridCol w="1584000">
                  <a:extLst>
                    <a:ext uri="{9D8B030D-6E8A-4147-A177-3AD203B41FA5}">
                      <a16:colId xmlns:a16="http://schemas.microsoft.com/office/drawing/2014/main" val="2584492761"/>
                    </a:ext>
                  </a:extLst>
                </a:gridCol>
              </a:tblGrid>
              <a:tr h="360000">
                <a:tc row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項目</a:t>
                      </a:r>
                    </a:p>
                  </a:txBody>
                  <a:tcPr marL="112542" marR="112542" marT="56271" marB="56271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内訳</a:t>
                      </a:r>
                    </a:p>
                  </a:txBody>
                  <a:tcPr marL="112542" marR="112542" marT="56271" marB="56271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金額</a:t>
                      </a:r>
                    </a:p>
                  </a:txBody>
                  <a:tcPr marL="112542" marR="112542" marT="56271" marB="56271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7030331"/>
                  </a:ext>
                </a:extLst>
              </a:tr>
              <a:tr h="648000">
                <a:tc vMerge="1">
                  <a:txBody>
                    <a:bodyPr/>
                    <a:lstStyle/>
                    <a:p>
                      <a:endParaRPr kumimoji="1" lang="ja-JP" altLang="en-US" sz="105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１．</a:t>
                      </a:r>
                      <a:r>
                        <a:rPr kumimoji="1" lang="en-US" altLang="ja-JP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××××</a:t>
                      </a:r>
                      <a:r>
                        <a:rPr kumimoji="1" lang="ja-JP" altLang="en-US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ICT</a:t>
                      </a:r>
                      <a:r>
                        <a:rPr kumimoji="1" lang="ja-JP" altLang="en-US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ツール）の利用料</a:t>
                      </a:r>
                      <a:endParaRPr kumimoji="1" lang="en-US" altLang="ja-JP" sz="1400" b="1" dirty="0">
                        <a:solidFill>
                          <a:srgbClr val="4B4B4B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（月額○○○○円</a:t>
                      </a:r>
                      <a:r>
                        <a:rPr kumimoji="1" lang="en-US" altLang="ja-JP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×2</a:t>
                      </a:r>
                      <a:r>
                        <a:rPr kumimoji="1" lang="ja-JP" altLang="en-US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か月）</a:t>
                      </a:r>
                    </a:p>
                  </a:txBody>
                  <a:tcPr marL="112542" marR="112542" marT="56271" marB="56271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100,000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</a:p>
                  </a:txBody>
                  <a:tcPr marL="112542" marR="112542" marT="56271" marB="56271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3132471"/>
                  </a:ext>
                </a:extLst>
              </a:tr>
              <a:tr h="648000">
                <a:tc vMerge="1">
                  <a:txBody>
                    <a:bodyPr/>
                    <a:lstStyle/>
                    <a:p>
                      <a:endParaRPr kumimoji="1" lang="ja-JP" altLang="en-US" sz="105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２．実証期間の実装支援</a:t>
                      </a:r>
                      <a:r>
                        <a:rPr kumimoji="1" lang="en-US" altLang="ja-JP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サポート</a:t>
                      </a:r>
                      <a:endParaRPr kumimoji="1" lang="en-US" altLang="ja-JP" sz="1400" b="1" dirty="0">
                        <a:solidFill>
                          <a:srgbClr val="4B4B4B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（技術者</a:t>
                      </a:r>
                      <a:r>
                        <a:rPr kumimoji="1" lang="en-US" altLang="ja-JP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名○○○○円</a:t>
                      </a:r>
                      <a:r>
                        <a:rPr kumimoji="1" lang="en-US" altLang="ja-JP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×8</a:t>
                      </a:r>
                      <a:r>
                        <a:rPr kumimoji="1" lang="ja-JP" altLang="en-US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時間</a:t>
                      </a:r>
                      <a:r>
                        <a:rPr kumimoji="1" lang="en-US" altLang="ja-JP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r>
                        <a:rPr kumimoji="1" lang="en-US" altLang="ja-JP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×20</a:t>
                      </a:r>
                      <a:r>
                        <a:rPr kumimoji="1" lang="ja-JP" altLang="en-US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日）</a:t>
                      </a:r>
                    </a:p>
                  </a:txBody>
                  <a:tcPr marL="112542" marR="112542" marT="56271" marB="56271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500,000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</a:p>
                  </a:txBody>
                  <a:tcPr marL="112542" marR="112542" marT="56271" marB="56271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42738"/>
                  </a:ext>
                </a:extLst>
              </a:tr>
              <a:tr h="648000">
                <a:tc vMerge="1">
                  <a:txBody>
                    <a:bodyPr/>
                    <a:lstStyle/>
                    <a:p>
                      <a:endParaRPr kumimoji="1" lang="ja-JP" altLang="en-US" sz="105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３．運用マニュアル制作</a:t>
                      </a:r>
                    </a:p>
                  </a:txBody>
                  <a:tcPr marL="112542" marR="112542" marT="56271" marB="56271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300,000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</a:p>
                  </a:txBody>
                  <a:tcPr marL="112542" marR="112542" marT="56271" marB="56271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495969"/>
                  </a:ext>
                </a:extLst>
              </a:tr>
              <a:tr h="360000">
                <a:tc gridSpan="2">
                  <a:txBody>
                    <a:bodyPr/>
                    <a:lstStyle/>
                    <a:p>
                      <a:pPr algn="r"/>
                      <a:r>
                        <a:rPr kumimoji="1" lang="ja-JP" altLang="en-US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合計（税別）</a:t>
                      </a:r>
                    </a:p>
                  </a:txBody>
                  <a:tcPr marL="112542" marR="112542" marT="56271" marB="56271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kumimoji="1" lang="ja-JP" altLang="en-US" sz="105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900,000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2542" marR="112542" marT="56271" marB="56271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0839786"/>
                  </a:ext>
                </a:extLst>
              </a:tr>
              <a:tr h="360000">
                <a:tc gridSpan="2">
                  <a:txBody>
                    <a:bodyPr/>
                    <a:lstStyle/>
                    <a:p>
                      <a:pPr algn="r"/>
                      <a:r>
                        <a:rPr kumimoji="1" lang="ja-JP" altLang="en-US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合計（税込）</a:t>
                      </a:r>
                    </a:p>
                  </a:txBody>
                  <a:tcPr marL="112542" marR="112542" marT="56271" marB="56271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990,000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2542" marR="112542" marT="56271" marB="56271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4028950"/>
                  </a:ext>
                </a:extLst>
              </a:tr>
            </a:tbl>
          </a:graphicData>
        </a:graphic>
      </p:graphicFrame>
      <p:sp>
        <p:nvSpPr>
          <p:cNvPr id="4" name="タイトル 3">
            <a:extLst>
              <a:ext uri="{FF2B5EF4-FFF2-40B4-BE49-F238E27FC236}">
                <a16:creationId xmlns:a16="http://schemas.microsoft.com/office/drawing/2014/main" id="{30D57704-4714-27CA-D695-03172D41B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2800" b="1" dirty="0"/>
              <a:t>【</a:t>
            </a:r>
            <a:r>
              <a:rPr lang="ja-JP" altLang="en-US" sz="2800" b="1" dirty="0"/>
              <a:t>任意様式</a:t>
            </a:r>
            <a:r>
              <a:rPr lang="en-US" altLang="ja-JP" sz="2800" b="1" dirty="0"/>
              <a:t>】</a:t>
            </a:r>
            <a:r>
              <a:rPr lang="ja-JP" altLang="en-US" sz="2800" b="1" dirty="0"/>
              <a:t>見積書＜本実証事業に係る見積書の作成ポイント＞</a:t>
            </a:r>
          </a:p>
        </p:txBody>
      </p:sp>
      <p:sp>
        <p:nvSpPr>
          <p:cNvPr id="11" name="コンテンツ プレースホルダー 30">
            <a:extLst>
              <a:ext uri="{FF2B5EF4-FFF2-40B4-BE49-F238E27FC236}">
                <a16:creationId xmlns:a16="http://schemas.microsoft.com/office/drawing/2014/main" id="{5006A69A-4F4A-D434-7996-B69D3CF0CEC2}"/>
              </a:ext>
            </a:extLst>
          </p:cNvPr>
          <p:cNvSpPr txBox="1">
            <a:spLocks/>
          </p:cNvSpPr>
          <p:nvPr/>
        </p:nvSpPr>
        <p:spPr>
          <a:xfrm>
            <a:off x="375140" y="980728"/>
            <a:ext cx="11441723" cy="800658"/>
          </a:xfrm>
          <a:prstGeom prst="rect">
            <a:avLst/>
          </a:prstGeom>
        </p:spPr>
        <p:txBody>
          <a:bodyPr/>
          <a:lstStyle>
            <a:lvl1pPr marL="519448" indent="-519448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ＭＳ Ｐゴシック" panose="020B0600070205080204" pitchFamily="50" charset="-128"/>
              <a:buChar char="■"/>
              <a:defRPr kumimoji="1" sz="2423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  <a:lvl2pPr marL="1125472" indent="-432874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kumimoji="1" sz="2121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1731494" indent="-346299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ＭＳ Ｐゴシック" panose="020B0600070205080204" pitchFamily="50" charset="-128"/>
              <a:buChar char="■"/>
              <a:defRPr kumimoji="1" sz="1818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2424093" indent="-346299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kumimoji="1" sz="1667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3116691" indent="-346299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ＭＳ Ｐゴシック" panose="020B0600070205080204" pitchFamily="50" charset="-128"/>
              <a:defRPr kumimoji="1" sz="1364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  <a:lvl6pPr marL="3809289" indent="-346299" algn="l" rt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ＭＳ Ｐゴシック" pitchFamily="-109" charset="-128"/>
              <a:defRPr sz="1515">
                <a:solidFill>
                  <a:srgbClr val="505050"/>
                </a:solidFill>
                <a:latin typeface="+mn-lt"/>
                <a:ea typeface="+mn-ea"/>
              </a:defRPr>
            </a:lvl6pPr>
            <a:lvl7pPr marL="4501886" indent="-346299" algn="l" rt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ＭＳ Ｐゴシック" pitchFamily="-109" charset="-128"/>
              <a:defRPr sz="1515">
                <a:solidFill>
                  <a:srgbClr val="505050"/>
                </a:solidFill>
                <a:latin typeface="+mn-lt"/>
                <a:ea typeface="+mn-ea"/>
              </a:defRPr>
            </a:lvl7pPr>
            <a:lvl8pPr marL="5194484" indent="-346299" algn="l" rt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ＭＳ Ｐゴシック" pitchFamily="-109" charset="-128"/>
              <a:defRPr sz="1515">
                <a:solidFill>
                  <a:srgbClr val="505050"/>
                </a:solidFill>
                <a:latin typeface="+mn-lt"/>
                <a:ea typeface="+mn-ea"/>
              </a:defRPr>
            </a:lvl8pPr>
            <a:lvl9pPr marL="5887083" indent="-346299" algn="l" rt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ＭＳ Ｐゴシック" pitchFamily="-109" charset="-128"/>
              <a:defRPr sz="1515">
                <a:solidFill>
                  <a:srgbClr val="505050"/>
                </a:solidFill>
                <a:latin typeface="+mn-lt"/>
                <a:ea typeface="+mn-ea"/>
              </a:defRPr>
            </a:lvl9pPr>
          </a:lstStyle>
          <a:p>
            <a:pPr marL="144000" indent="-144000"/>
            <a:r>
              <a:rPr lang="ja-JP" altLang="en-US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見積書は任意様式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になりますが、</a:t>
            </a:r>
            <a:r>
              <a:rPr lang="ja-JP" altLang="en-US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「</a:t>
            </a:r>
            <a:r>
              <a:rPr lang="ja-JP" altLang="en-US" sz="1800" b="1" u="sng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本実証見積書</a:t>
            </a:r>
            <a:r>
              <a:rPr lang="ja-JP" altLang="en-US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」</a:t>
            </a:r>
            <a:r>
              <a:rPr lang="ja-JP" altLang="en-US" sz="1800" b="1" u="sng" dirty="0"/>
              <a:t>と</a:t>
            </a:r>
            <a:r>
              <a:rPr lang="ja-JP" altLang="en-US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「</a:t>
            </a:r>
            <a:r>
              <a:rPr lang="ja-JP" altLang="en-US" sz="1800" b="1" u="sng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本番稼働の概算見積書</a:t>
            </a:r>
            <a:r>
              <a:rPr lang="ja-JP" altLang="en-US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」の</a:t>
            </a:r>
            <a:r>
              <a:rPr lang="en-US" altLang="ja-JP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種類の作成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をお願いします。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52329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3DBBEB6-5CB6-44A9-BBA0-238B18E24249}"/>
              </a:ext>
            </a:extLst>
          </p:cNvPr>
          <p:cNvSpPr/>
          <p:nvPr/>
        </p:nvSpPr>
        <p:spPr>
          <a:xfrm>
            <a:off x="119336" y="3141384"/>
            <a:ext cx="1224000" cy="3600000"/>
          </a:xfrm>
          <a:prstGeom prst="rect">
            <a:avLst/>
          </a:prstGeom>
          <a:solidFill>
            <a:srgbClr val="045890">
              <a:alpha val="80000"/>
            </a:srgbClr>
          </a:solidFill>
          <a:ln w="6350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本番導入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概算見積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内訳イメージ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C94A2E47-8330-4083-95F7-5452995F1674}"/>
              </a:ext>
            </a:extLst>
          </p:cNvPr>
          <p:cNvSpPr/>
          <p:nvPr/>
        </p:nvSpPr>
        <p:spPr>
          <a:xfrm>
            <a:off x="1343472" y="3140968"/>
            <a:ext cx="10584000" cy="3600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1400" dirty="0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実証事業で実施する内容を踏まえ、項目ごとに、「内訳」と「金額」ご記入ください。</a:t>
            </a:r>
            <a:r>
              <a:rPr lang="ja-JP" altLang="en-US" sz="1400" u="wavy" dirty="0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項目、内訳は想定で差し支えございません</a:t>
            </a:r>
            <a:r>
              <a:rPr lang="ja-JP" altLang="en-US" sz="1400" dirty="0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lang="en-US" altLang="ja-JP" sz="1400" dirty="0">
              <a:solidFill>
                <a:srgbClr val="4B4B4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表 15">
            <a:extLst>
              <a:ext uri="{FF2B5EF4-FFF2-40B4-BE49-F238E27FC236}">
                <a16:creationId xmlns:a16="http://schemas.microsoft.com/office/drawing/2014/main" id="{553B3D63-8F59-4CA3-9D55-095F4E160E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4327717"/>
              </p:ext>
            </p:extLst>
          </p:nvPr>
        </p:nvGraphicFramePr>
        <p:xfrm>
          <a:off x="1415480" y="3501008"/>
          <a:ext cx="10296000" cy="31688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000">
                  <a:extLst>
                    <a:ext uri="{9D8B030D-6E8A-4147-A177-3AD203B41FA5}">
                      <a16:colId xmlns:a16="http://schemas.microsoft.com/office/drawing/2014/main" val="2390648451"/>
                    </a:ext>
                  </a:extLst>
                </a:gridCol>
                <a:gridCol w="7488000">
                  <a:extLst>
                    <a:ext uri="{9D8B030D-6E8A-4147-A177-3AD203B41FA5}">
                      <a16:colId xmlns:a16="http://schemas.microsoft.com/office/drawing/2014/main" val="3222204077"/>
                    </a:ext>
                  </a:extLst>
                </a:gridCol>
                <a:gridCol w="1584000">
                  <a:extLst>
                    <a:ext uri="{9D8B030D-6E8A-4147-A177-3AD203B41FA5}">
                      <a16:colId xmlns:a16="http://schemas.microsoft.com/office/drawing/2014/main" val="2584492761"/>
                    </a:ext>
                  </a:extLst>
                </a:gridCol>
              </a:tblGrid>
              <a:tr h="360000">
                <a:tc rowSpan="5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項目</a:t>
                      </a:r>
                    </a:p>
                  </a:txBody>
                  <a:tcPr marL="112542" marR="112542" marT="56271" marB="56271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内訳</a:t>
                      </a:r>
                    </a:p>
                  </a:txBody>
                  <a:tcPr marL="112542" marR="112542" marT="56271" marB="56271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金額</a:t>
                      </a:r>
                    </a:p>
                  </a:txBody>
                  <a:tcPr marL="112542" marR="112542" marT="56271" marB="56271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7030331"/>
                  </a:ext>
                </a:extLst>
              </a:tr>
              <a:tr h="518241">
                <a:tc vMerge="1">
                  <a:txBody>
                    <a:bodyPr/>
                    <a:lstStyle/>
                    <a:p>
                      <a:endParaRPr kumimoji="1" lang="ja-JP" altLang="en-US" sz="105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．</a:t>
                      </a:r>
                      <a:r>
                        <a:rPr kumimoji="1" lang="en-US" altLang="ja-JP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××××</a:t>
                      </a:r>
                      <a:r>
                        <a:rPr kumimoji="1" lang="ja-JP" altLang="en-US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（導入</a:t>
                      </a:r>
                      <a:r>
                        <a:rPr kumimoji="1" lang="en-US" altLang="ja-JP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ICT</a:t>
                      </a:r>
                      <a:r>
                        <a:rPr kumimoji="1" lang="ja-JP" altLang="en-US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ツール）の開発、構築支援（要件定義支援含む）</a:t>
                      </a:r>
                      <a:endParaRPr kumimoji="1" lang="en-US" altLang="ja-JP" sz="1400" b="1" dirty="0">
                        <a:solidFill>
                          <a:srgbClr val="4B4B4B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（技術者</a:t>
                      </a:r>
                      <a:r>
                        <a:rPr kumimoji="1" lang="en-US" altLang="ja-JP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名○○○○円</a:t>
                      </a:r>
                      <a:r>
                        <a:rPr kumimoji="1" lang="en-US" altLang="ja-JP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×8</a:t>
                      </a:r>
                      <a:r>
                        <a:rPr kumimoji="1" lang="ja-JP" altLang="en-US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時間</a:t>
                      </a:r>
                      <a:r>
                        <a:rPr kumimoji="1" lang="en-US" altLang="ja-JP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r>
                        <a:rPr kumimoji="1" lang="en-US" altLang="ja-JP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×90</a:t>
                      </a:r>
                      <a:r>
                        <a:rPr kumimoji="1" lang="ja-JP" altLang="en-US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日）</a:t>
                      </a:r>
                    </a:p>
                  </a:txBody>
                  <a:tcPr marL="112542" marR="112542" marT="56271" marB="56271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20,000,000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</a:p>
                  </a:txBody>
                  <a:tcPr marL="112542" marR="112542" marT="56271" marB="56271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3132471"/>
                  </a:ext>
                </a:extLst>
              </a:tr>
              <a:tr h="518241">
                <a:tc vMerge="1">
                  <a:txBody>
                    <a:bodyPr/>
                    <a:lstStyle/>
                    <a:p>
                      <a:endParaRPr kumimoji="1" lang="ja-JP" altLang="en-US" sz="105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２．</a:t>
                      </a:r>
                      <a:r>
                        <a:rPr kumimoji="1" lang="en-US" altLang="ja-JP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××××</a:t>
                      </a:r>
                      <a:r>
                        <a:rPr kumimoji="1" lang="ja-JP" altLang="en-US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（導入</a:t>
                      </a:r>
                      <a:r>
                        <a:rPr kumimoji="1" lang="en-US" altLang="ja-JP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ICT</a:t>
                      </a:r>
                      <a:r>
                        <a:rPr kumimoji="1" lang="ja-JP" altLang="en-US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ツール）のリリースに向けたデータ移行</a:t>
                      </a:r>
                      <a:endParaRPr kumimoji="1" lang="en-US" altLang="ja-JP" sz="1400" b="1" dirty="0">
                        <a:solidFill>
                          <a:srgbClr val="4B4B4B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（データ量○○○、技術者</a:t>
                      </a:r>
                      <a:r>
                        <a:rPr kumimoji="1" lang="en-US" altLang="ja-JP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名○○○○円</a:t>
                      </a:r>
                      <a:r>
                        <a:rPr kumimoji="1" lang="en-US" altLang="ja-JP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×4</a:t>
                      </a:r>
                      <a:r>
                        <a:rPr kumimoji="1" lang="ja-JP" altLang="en-US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時間</a:t>
                      </a:r>
                      <a:r>
                        <a:rPr kumimoji="1" lang="en-US" altLang="ja-JP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r>
                        <a:rPr kumimoji="1" lang="en-US" altLang="ja-JP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×15</a:t>
                      </a:r>
                      <a:r>
                        <a:rPr kumimoji="1" lang="ja-JP" altLang="en-US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日）</a:t>
                      </a:r>
                    </a:p>
                  </a:txBody>
                  <a:tcPr marL="112542" marR="112542" marT="56271" marB="56271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1,500,000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</a:p>
                  </a:txBody>
                  <a:tcPr marL="112542" marR="112542" marT="56271" marB="56271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42738"/>
                  </a:ext>
                </a:extLst>
              </a:tr>
              <a:tr h="51824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３．</a:t>
                      </a:r>
                      <a:r>
                        <a:rPr kumimoji="1" lang="en-US" altLang="ja-JP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××××</a:t>
                      </a:r>
                      <a:r>
                        <a:rPr kumimoji="1" lang="ja-JP" altLang="en-US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ICT</a:t>
                      </a:r>
                      <a:r>
                        <a:rPr kumimoji="1" lang="ja-JP" altLang="en-US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ツール）の利用料</a:t>
                      </a:r>
                      <a:endParaRPr kumimoji="1" lang="en-US" altLang="ja-JP" sz="1400" b="1" dirty="0">
                        <a:solidFill>
                          <a:srgbClr val="4B4B4B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（月額○○○○円</a:t>
                      </a:r>
                      <a:r>
                        <a:rPr kumimoji="1" lang="en-US" altLang="ja-JP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×6</a:t>
                      </a:r>
                      <a:r>
                        <a:rPr kumimoji="1" lang="ja-JP" altLang="en-US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か月）</a:t>
                      </a:r>
                    </a:p>
                  </a:txBody>
                  <a:tcPr marL="112542" marR="112542" marT="56271" marB="56271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500,000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</a:p>
                  </a:txBody>
                  <a:tcPr marL="112542" marR="112542" marT="56271" marB="56271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643922"/>
                  </a:ext>
                </a:extLst>
              </a:tr>
              <a:tr h="518241">
                <a:tc vMerge="1">
                  <a:txBody>
                    <a:bodyPr/>
                    <a:lstStyle/>
                    <a:p>
                      <a:endParaRPr kumimoji="1" lang="ja-JP" altLang="en-US" sz="105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kumimoji="1" lang="ja-JP" altLang="en-US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．運用・保守</a:t>
                      </a:r>
                      <a:endParaRPr kumimoji="1" lang="en-US" altLang="ja-JP" sz="1400" b="1" dirty="0">
                        <a:solidFill>
                          <a:srgbClr val="4B4B4B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（技術者</a:t>
                      </a:r>
                      <a:r>
                        <a:rPr kumimoji="1" lang="en-US" altLang="ja-JP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名○○○○円</a:t>
                      </a:r>
                      <a:r>
                        <a:rPr kumimoji="1" lang="en-US" altLang="ja-JP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×6</a:t>
                      </a:r>
                      <a:r>
                        <a:rPr kumimoji="1" lang="ja-JP" altLang="en-US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か月）</a:t>
                      </a:r>
                    </a:p>
                  </a:txBody>
                  <a:tcPr marL="112542" marR="112542" marT="56271" marB="56271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2,000,000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</a:p>
                  </a:txBody>
                  <a:tcPr marL="112542" marR="112542" marT="56271" marB="56271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495969"/>
                  </a:ext>
                </a:extLst>
              </a:tr>
              <a:tr h="314366">
                <a:tc gridSpan="2">
                  <a:txBody>
                    <a:bodyPr/>
                    <a:lstStyle/>
                    <a:p>
                      <a:pPr algn="r"/>
                      <a:r>
                        <a:rPr kumimoji="1" lang="ja-JP" altLang="en-US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合計（税抜）</a:t>
                      </a:r>
                    </a:p>
                  </a:txBody>
                  <a:tcPr marL="112542" marR="112542" marT="56271" marB="56271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kumimoji="1" lang="ja-JP" altLang="en-US" sz="105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24,000,000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2542" marR="112542" marT="56271" marB="56271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0839786"/>
                  </a:ext>
                </a:extLst>
              </a:tr>
              <a:tr h="314366">
                <a:tc gridSpan="2">
                  <a:txBody>
                    <a:bodyPr/>
                    <a:lstStyle/>
                    <a:p>
                      <a:pPr algn="r"/>
                      <a:r>
                        <a:rPr kumimoji="1" lang="ja-JP" altLang="en-US" sz="1400" b="1" dirty="0">
                          <a:solidFill>
                            <a:srgbClr val="4B4B4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合計（税込）</a:t>
                      </a:r>
                    </a:p>
                  </a:txBody>
                  <a:tcPr marL="112542" marR="112542" marT="56271" marB="56271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26,400,000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12542" marR="112542" marT="56271" marB="56271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0858119"/>
                  </a:ext>
                </a:extLst>
              </a:tr>
            </a:tbl>
          </a:graphicData>
        </a:graphic>
      </p:graphicFrame>
      <p:sp>
        <p:nvSpPr>
          <p:cNvPr id="7" name="タイトル 4">
            <a:extLst>
              <a:ext uri="{FF2B5EF4-FFF2-40B4-BE49-F238E27FC236}">
                <a16:creationId xmlns:a16="http://schemas.microsoft.com/office/drawing/2014/main" id="{2191B3DC-98AA-852A-E724-1FD67F92F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141" y="365126"/>
            <a:ext cx="11441723" cy="446088"/>
          </a:xfrm>
        </p:spPr>
        <p:txBody>
          <a:bodyPr/>
          <a:lstStyle/>
          <a:p>
            <a:r>
              <a:rPr lang="en-US" altLang="ja-JP" sz="2800" b="1" dirty="0"/>
              <a:t>【</a:t>
            </a:r>
            <a:r>
              <a:rPr lang="ja-JP" altLang="en-US" sz="2800" b="1" dirty="0"/>
              <a:t>任意様式</a:t>
            </a:r>
            <a:r>
              <a:rPr lang="en-US" altLang="ja-JP" sz="2800" b="1" dirty="0"/>
              <a:t>】</a:t>
            </a:r>
            <a:r>
              <a:rPr lang="ja-JP" altLang="en-US" sz="2800" b="1" dirty="0"/>
              <a:t>見積書＜本番導入に係る概算見積書の作成ポイント＞</a:t>
            </a:r>
            <a:endParaRPr lang="ja-JP" altLang="en-US" sz="2800" dirty="0"/>
          </a:p>
        </p:txBody>
      </p:sp>
      <p:sp>
        <p:nvSpPr>
          <p:cNvPr id="10" name="コンテンツ プレースホルダー 30">
            <a:extLst>
              <a:ext uri="{FF2B5EF4-FFF2-40B4-BE49-F238E27FC236}">
                <a16:creationId xmlns:a16="http://schemas.microsoft.com/office/drawing/2014/main" id="{B8190352-D55B-479B-C595-ECE0ECFCC32B}"/>
              </a:ext>
            </a:extLst>
          </p:cNvPr>
          <p:cNvSpPr txBox="1">
            <a:spLocks/>
          </p:cNvSpPr>
          <p:nvPr/>
        </p:nvSpPr>
        <p:spPr>
          <a:xfrm>
            <a:off x="375140" y="980728"/>
            <a:ext cx="11441723" cy="800658"/>
          </a:xfrm>
          <a:prstGeom prst="rect">
            <a:avLst/>
          </a:prstGeom>
        </p:spPr>
        <p:txBody>
          <a:bodyPr/>
          <a:lstStyle>
            <a:lvl1pPr marL="519448" indent="-519448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ＭＳ Ｐゴシック" panose="020B0600070205080204" pitchFamily="50" charset="-128"/>
              <a:buChar char="■"/>
              <a:defRPr kumimoji="1" sz="2423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  <a:lvl2pPr marL="1125472" indent="-432874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kumimoji="1" sz="2121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1731494" indent="-346299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ＭＳ Ｐゴシック" panose="020B0600070205080204" pitchFamily="50" charset="-128"/>
              <a:buChar char="■"/>
              <a:defRPr kumimoji="1" sz="1818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2424093" indent="-346299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kumimoji="1" sz="1667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3116691" indent="-346299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ＭＳ Ｐゴシック" panose="020B0600070205080204" pitchFamily="50" charset="-128"/>
              <a:defRPr kumimoji="1" sz="1364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  <a:lvl6pPr marL="3809289" indent="-346299" algn="l" rt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ＭＳ Ｐゴシック" pitchFamily="-109" charset="-128"/>
              <a:defRPr sz="1515">
                <a:solidFill>
                  <a:srgbClr val="505050"/>
                </a:solidFill>
                <a:latin typeface="+mn-lt"/>
                <a:ea typeface="+mn-ea"/>
              </a:defRPr>
            </a:lvl6pPr>
            <a:lvl7pPr marL="4501886" indent="-346299" algn="l" rt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ＭＳ Ｐゴシック" pitchFamily="-109" charset="-128"/>
              <a:defRPr sz="1515">
                <a:solidFill>
                  <a:srgbClr val="505050"/>
                </a:solidFill>
                <a:latin typeface="+mn-lt"/>
                <a:ea typeface="+mn-ea"/>
              </a:defRPr>
            </a:lvl7pPr>
            <a:lvl8pPr marL="5194484" indent="-346299" algn="l" rt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ＭＳ Ｐゴシック" pitchFamily="-109" charset="-128"/>
              <a:defRPr sz="1515">
                <a:solidFill>
                  <a:srgbClr val="505050"/>
                </a:solidFill>
                <a:latin typeface="+mn-lt"/>
                <a:ea typeface="+mn-ea"/>
              </a:defRPr>
            </a:lvl8pPr>
            <a:lvl9pPr marL="5887083" indent="-346299" algn="l" rt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ＭＳ Ｐゴシック" pitchFamily="-109" charset="-128"/>
              <a:defRPr sz="1515">
                <a:solidFill>
                  <a:srgbClr val="505050"/>
                </a:solidFill>
                <a:latin typeface="+mn-lt"/>
                <a:ea typeface="+mn-ea"/>
              </a:defRPr>
            </a:lvl9pPr>
          </a:lstStyle>
          <a:p>
            <a:pPr marL="144000" indent="-144000"/>
            <a:r>
              <a:rPr lang="ja-JP" altLang="en-US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見積書は任意様式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になりますが、</a:t>
            </a:r>
            <a:r>
              <a:rPr lang="ja-JP" altLang="en-US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「</a:t>
            </a:r>
            <a:r>
              <a:rPr lang="ja-JP" altLang="en-US" sz="1800" b="1" u="sng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本実証見積書</a:t>
            </a:r>
            <a:r>
              <a:rPr lang="ja-JP" altLang="en-US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」</a:t>
            </a:r>
            <a:r>
              <a:rPr lang="ja-JP" altLang="en-US" sz="1800" b="1" u="sng" dirty="0"/>
              <a:t>と</a:t>
            </a:r>
            <a:r>
              <a:rPr lang="ja-JP" altLang="en-US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「</a:t>
            </a:r>
            <a:r>
              <a:rPr lang="ja-JP" altLang="en-US" sz="1800" b="1" u="sng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本番稼働の概算見積書</a:t>
            </a:r>
            <a:r>
              <a:rPr lang="ja-JP" altLang="en-US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」の</a:t>
            </a:r>
            <a:r>
              <a:rPr lang="en-US" altLang="ja-JP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種類の作成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をお願いします。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4470701-CCF8-CC33-50C3-EDEBA2C22105}"/>
              </a:ext>
            </a:extLst>
          </p:cNvPr>
          <p:cNvSpPr/>
          <p:nvPr/>
        </p:nvSpPr>
        <p:spPr>
          <a:xfrm>
            <a:off x="119336" y="1340768"/>
            <a:ext cx="1224000" cy="1728000"/>
          </a:xfrm>
          <a:prstGeom prst="rect">
            <a:avLst/>
          </a:prstGeom>
          <a:solidFill>
            <a:srgbClr val="045890">
              <a:alpha val="80000"/>
            </a:srgbClr>
          </a:solidFill>
          <a:ln w="6350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要領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D6ABED2-525B-4C47-BC1B-6F16D7051FFD}"/>
              </a:ext>
            </a:extLst>
          </p:cNvPr>
          <p:cNvSpPr/>
          <p:nvPr/>
        </p:nvSpPr>
        <p:spPr>
          <a:xfrm>
            <a:off x="1343472" y="1340768"/>
            <a:ext cx="10584000" cy="1728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1400" spc="-110" dirty="0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実証効果が望ましい結果だった場合、次年度本番導入を進める想定です。その際の参考として、以下の内容を踏まえ、</a:t>
            </a:r>
            <a:r>
              <a:rPr lang="ja-JP" altLang="en-US" sz="1400" b="1" u="sng" spc="-110" dirty="0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「本番導入に係る概算見積」</a:t>
            </a:r>
            <a:r>
              <a:rPr lang="ja-JP" altLang="en-US" sz="1400" spc="-110" dirty="0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の作成をお願いします。</a:t>
            </a:r>
            <a:endParaRPr lang="en-US" altLang="ja-JP" sz="1400" spc="-110" dirty="0">
              <a:solidFill>
                <a:srgbClr val="4B4B4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/>
            </a:pPr>
            <a:endParaRPr lang="en-US" altLang="ja-JP" sz="1400" spc="-110" dirty="0">
              <a:solidFill>
                <a:srgbClr val="4B4B4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11018" indent="-211018">
              <a:buFont typeface="Arial" panose="020B0604020202020204" pitchFamily="34" charset="0"/>
              <a:buChar char="•"/>
              <a:defRPr/>
            </a:pPr>
            <a:r>
              <a:rPr lang="ja-JP" altLang="en-US" sz="1400" dirty="0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概算見積では、①宛先（宮崎県庁宛）、②御社名、③実証事業名、④本番導入に係る概算見積（内訳含む）の</a:t>
            </a:r>
            <a:r>
              <a:rPr lang="en-US" altLang="ja-JP" sz="1400" dirty="0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1400" dirty="0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点を記入ください。</a:t>
            </a:r>
            <a:br>
              <a:rPr lang="en-US" altLang="ja-JP" sz="1400" dirty="0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endParaRPr lang="en-US" altLang="ja-JP" sz="1400" dirty="0">
              <a:solidFill>
                <a:srgbClr val="4B4B4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11018" indent="-211018">
              <a:buFont typeface="Arial" panose="020B0604020202020204" pitchFamily="34" charset="0"/>
              <a:buChar char="•"/>
              <a:defRPr/>
            </a:pPr>
            <a:r>
              <a:rPr lang="ja-JP" altLang="en-US" sz="1400" dirty="0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本番導入に係る概算見積内訳では、実証で活用した</a:t>
            </a:r>
            <a:r>
              <a:rPr lang="en-US" altLang="ja-JP" sz="1400" dirty="0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ICT</a:t>
            </a:r>
            <a:r>
              <a:rPr lang="ja-JP" altLang="en-US" sz="1400" dirty="0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ツールの開発・構築費、データ移行、テスト、</a:t>
            </a:r>
            <a:r>
              <a:rPr lang="en-US" altLang="ja-JP" sz="1400" dirty="0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ICT</a:t>
            </a:r>
            <a:r>
              <a:rPr lang="ja-JP" altLang="en-US" sz="1400" dirty="0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ツール利用料、運用・保守等、必要と思われる費用を計上してください。（令和</a:t>
            </a:r>
            <a:r>
              <a:rPr lang="en-US" altLang="ja-JP" sz="1400" dirty="0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sz="1400" dirty="0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1400" dirty="0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1400" dirty="0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lang="ja-JP" altLang="en-US" sz="1400" dirty="0">
                <a:solidFill>
                  <a:srgbClr val="4B4B4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月ごろ、実証事業の結果を踏まえ、改めて、概算見積の作成をご依頼予定）</a:t>
            </a:r>
            <a:endParaRPr lang="en-US" altLang="ja-JP" sz="1400" dirty="0">
              <a:solidFill>
                <a:srgbClr val="4B4B4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4865169"/>
      </p:ext>
    </p:extLst>
  </p:cSld>
  <p:clrMapOvr>
    <a:masterClrMapping/>
  </p:clrMapOvr>
</p:sld>
</file>

<file path=ppt/theme/theme1.xml><?xml version="1.0" encoding="utf-8"?>
<a:theme xmlns:a="http://schemas.openxmlformats.org/drawingml/2006/main" name="qunie_format">
  <a:themeElements>
    <a:clrScheme name="QUNIE-Basic">
      <a:dk1>
        <a:srgbClr val="000000"/>
      </a:dk1>
      <a:lt1>
        <a:srgbClr val="FFFFFF"/>
      </a:lt1>
      <a:dk2>
        <a:srgbClr val="824BB0"/>
      </a:dk2>
      <a:lt2>
        <a:srgbClr val="A2A4A3"/>
      </a:lt2>
      <a:accent1>
        <a:srgbClr val="4B4B4B"/>
      </a:accent1>
      <a:accent2>
        <a:srgbClr val="780000"/>
      </a:accent2>
      <a:accent3>
        <a:srgbClr val="003C8C"/>
      </a:accent3>
      <a:accent4>
        <a:srgbClr val="73A5D2"/>
      </a:accent4>
      <a:accent5>
        <a:srgbClr val="78C8AA"/>
      </a:accent5>
      <a:accent6>
        <a:srgbClr val="DED79B"/>
      </a:accent6>
      <a:hlink>
        <a:srgbClr val="6E0073"/>
      </a:hlink>
      <a:folHlink>
        <a:srgbClr val="AF76B9"/>
      </a:folHlink>
    </a:clrScheme>
    <a:fontScheme name="ユーザー定義 Default">
      <a:majorFont>
        <a:latin typeface="Yu Gothic UI Semibold"/>
        <a:ea typeface="Yu Gothic UI Semibold"/>
        <a:cs typeface="ＭＳ Ｐゴシック"/>
      </a:majorFont>
      <a:minorFont>
        <a:latin typeface="Yu Gothic UI Semilight"/>
        <a:ea typeface="Yu Gothic UI Semilight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qunie_forma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nie_forma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nie_forma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nie_forma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nie_forma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nie_forma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nie_forma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nie_forma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nie_forma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nie_forma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nie_forma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nie_forma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5185__x5bb9_ xmlns="c780657c-0f52-42f1-a668-385d7b3acf9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B61E82DED6D40A4080CCD3EFCBEF52E8" ma:contentTypeVersion="2" ma:contentTypeDescription="新しいドキュメントを作成します。" ma:contentTypeScope="" ma:versionID="39577182f9a5b08c740037ca58876e16">
  <xsd:schema xmlns:xsd="http://www.w3.org/2001/XMLSchema" xmlns:xs="http://www.w3.org/2001/XMLSchema" xmlns:p="http://schemas.microsoft.com/office/2006/metadata/properties" xmlns:ns2="c780657c-0f52-42f1-a668-385d7b3acf97" targetNamespace="http://schemas.microsoft.com/office/2006/metadata/properties" ma:root="true" ma:fieldsID="e84acaf4e2501cd88148b6f4d33b8d89" ns2:_="">
    <xsd:import namespace="c780657c-0f52-42f1-a668-385d7b3acf97"/>
    <xsd:element name="properties">
      <xsd:complexType>
        <xsd:sequence>
          <xsd:element name="documentManagement">
            <xsd:complexType>
              <xsd:all>
                <xsd:element ref="ns2:_x5185__x5bb9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80657c-0f52-42f1-a668-385d7b3acf97" elementFormDefault="qualified">
    <xsd:import namespace="http://schemas.microsoft.com/office/2006/documentManagement/types"/>
    <xsd:import namespace="http://schemas.microsoft.com/office/infopath/2007/PartnerControls"/>
    <xsd:element name="_x5185__x5bb9_" ma:index="1" nillable="true" ma:displayName="内容" ma:internalName="_x5185__x5bb9_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コンテンツ タイプ"/>
        <xsd:element ref="dc:title" minOccurs="0" maxOccurs="1" ma:index="0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F59531F-F5A4-4895-82EA-A9F07CD0751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AD27596-09FA-4A98-A740-E6467C0049D1}">
  <ds:schemaRefs>
    <ds:schemaRef ds:uri="http://purl.org/dc/elements/1.1/"/>
    <ds:schemaRef ds:uri="http://schemas.microsoft.com/office/2006/metadata/properties"/>
    <ds:schemaRef ds:uri="c780657c-0f52-42f1-a668-385d7b3acf97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69A1305-0CCF-4820-9F74-EC24C50B67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80657c-0f52-42f1-a668-385d7b3acf9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59482</TotalTime>
  <Words>610</Words>
  <Application>Microsoft Office PowerPoint</Application>
  <PresentationFormat>ワイド画面</PresentationFormat>
  <Paragraphs>55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ＭＳ Ｐゴシック</vt:lpstr>
      <vt:lpstr>Yu Gothic UI Semibold</vt:lpstr>
      <vt:lpstr>Yu Gothic UI Semilight</vt:lpstr>
      <vt:lpstr>Arial</vt:lpstr>
      <vt:lpstr>Calibri</vt:lpstr>
      <vt:lpstr>Wingdings</vt:lpstr>
      <vt:lpstr>qunie_format</vt:lpstr>
      <vt:lpstr>【任意様式】見積書＜本実証事業に係る見積書の作成ポイント＞</vt:lpstr>
      <vt:lpstr>【任意様式】見積書＜本番導入に係る概算見積書の作成ポイント＞</vt:lpstr>
    </vt:vector>
  </TitlesOfParts>
  <Company>QUNIE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Kashima, Miyoko</dc:creator>
  <cp:lastModifiedBy>佐藤 郁眞</cp:lastModifiedBy>
  <cp:revision>1624</cp:revision>
  <cp:lastPrinted>2025-04-04T10:40:08Z</cp:lastPrinted>
  <dcterms:created xsi:type="dcterms:W3CDTF">2009-06-26T09:45:45Z</dcterms:created>
  <dcterms:modified xsi:type="dcterms:W3CDTF">2025-04-11T06:40:28Z</dcterms:modified>
</cp:coreProperties>
</file>